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83" r:id="rId1"/>
  </p:sldMasterIdLst>
  <p:notesMasterIdLst>
    <p:notesMasterId r:id="rId32"/>
  </p:notesMasterIdLst>
  <p:handoutMasterIdLst>
    <p:handoutMasterId r:id="rId33"/>
  </p:handoutMasterIdLst>
  <p:sldIdLst>
    <p:sldId id="392" r:id="rId2"/>
    <p:sldId id="398" r:id="rId3"/>
    <p:sldId id="399" r:id="rId4"/>
    <p:sldId id="311" r:id="rId5"/>
    <p:sldId id="372" r:id="rId6"/>
    <p:sldId id="384" r:id="rId7"/>
    <p:sldId id="332" r:id="rId8"/>
    <p:sldId id="389" r:id="rId9"/>
    <p:sldId id="364" r:id="rId10"/>
    <p:sldId id="374" r:id="rId11"/>
    <p:sldId id="409" r:id="rId12"/>
    <p:sldId id="410" r:id="rId13"/>
    <p:sldId id="417" r:id="rId14"/>
    <p:sldId id="404" r:id="rId15"/>
    <p:sldId id="359" r:id="rId16"/>
    <p:sldId id="402" r:id="rId17"/>
    <p:sldId id="411" r:id="rId18"/>
    <p:sldId id="412" r:id="rId19"/>
    <p:sldId id="406" r:id="rId20"/>
    <p:sldId id="378" r:id="rId21"/>
    <p:sldId id="385" r:id="rId22"/>
    <p:sldId id="335" r:id="rId23"/>
    <p:sldId id="413" r:id="rId24"/>
    <p:sldId id="414" r:id="rId25"/>
    <p:sldId id="416" r:id="rId26"/>
    <p:sldId id="415" r:id="rId27"/>
    <p:sldId id="397" r:id="rId28"/>
    <p:sldId id="407" r:id="rId29"/>
    <p:sldId id="369" r:id="rId30"/>
    <p:sldId id="350" r:id="rId31"/>
  </p:sldIdLst>
  <p:sldSz cx="12192000" cy="6858000"/>
  <p:notesSz cx="6797675" cy="9928225"/>
  <p:custShowLst>
    <p:custShow name="Samspil og relationer" id="0">
      <p:sldLst/>
    </p:custShow>
  </p:custShow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sektion" id="{82D87A14-2B81-4651-97C6-E834002FFA92}">
          <p14:sldIdLst>
            <p14:sldId id="392"/>
          </p14:sldIdLst>
        </p14:section>
        <p14:section name="Indledning til leder/tovholder" id="{A98C11F9-586D-4CE4-9349-4B27A48CDECB}">
          <p14:sldIdLst>
            <p14:sldId id="398"/>
            <p14:sldId id="399"/>
          </p14:sldIdLst>
        </p14:section>
        <p14:section name="Introduktion" id="{9AAF3F85-54AC-4644-8A4C-A29B9F7161F8}">
          <p14:sldIdLst>
            <p14:sldId id="311"/>
            <p14:sldId id="372"/>
            <p14:sldId id="384"/>
            <p14:sldId id="332"/>
            <p14:sldId id="389"/>
          </p14:sldIdLst>
        </p14:section>
        <p14:section name="Interaktioner" id="{42582CF8-99C7-4CCC-BDFB-14553F81C0F1}">
          <p14:sldIdLst>
            <p14:sldId id="364"/>
            <p14:sldId id="374"/>
            <p14:sldId id="409"/>
            <p14:sldId id="410"/>
            <p14:sldId id="417"/>
            <p14:sldId id="404"/>
            <p14:sldId id="359"/>
          </p14:sldIdLst>
        </p14:section>
        <p14:section name="Fællesskaber" id="{7E7A6348-78E6-48A4-8E05-8314417673A0}">
          <p14:sldIdLst>
            <p14:sldId id="402"/>
            <p14:sldId id="411"/>
            <p14:sldId id="412"/>
            <p14:sldId id="406"/>
            <p14:sldId id="378"/>
            <p14:sldId id="385"/>
          </p14:sldIdLst>
        </p14:section>
        <p14:section name="Sproglige rollemodeller" id="{2B1791F6-30BF-4F4D-AA53-76C657B4FB1D}">
          <p14:sldIdLst>
            <p14:sldId id="335"/>
            <p14:sldId id="413"/>
            <p14:sldId id="414"/>
            <p14:sldId id="416"/>
            <p14:sldId id="415"/>
            <p14:sldId id="397"/>
            <p14:sldId id="407"/>
            <p14:sldId id="369"/>
            <p14:sldId id="35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5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Tine Eggert" initials="TE" lastIdx="11" clrIdx="6">
    <p:extLst>
      <p:ext uri="{19B8F6BF-5375-455C-9EA6-DF929625EA0E}">
        <p15:presenceInfo xmlns:p15="http://schemas.microsoft.com/office/powerpoint/2012/main" userId="S-1-5-21-2100284113-1573851820-878952375-285853" providerId="AD"/>
      </p:ext>
    </p:extLst>
  </p:cmAuthor>
  <p:cmAuthor id="1" name="Dorthe Agerlund Sloth" initials="DAS" lastIdx="28" clrIdx="0"/>
  <p:cmAuthor id="8" name="Marie Louise Poulsen" initials="MLP" lastIdx="28" clrIdx="7">
    <p:extLst>
      <p:ext uri="{19B8F6BF-5375-455C-9EA6-DF929625EA0E}">
        <p15:presenceInfo xmlns:p15="http://schemas.microsoft.com/office/powerpoint/2012/main" userId="S-1-5-21-1369079506-917477362-4155700198-8419" providerId="AD"/>
      </p:ext>
    </p:extLst>
  </p:cmAuthor>
  <p:cmAuthor id="2" name="Signe Bohm" initials="SB" lastIdx="2" clrIdx="1"/>
  <p:cmAuthor id="3" name="Line Engbjerg" initials="LE" lastIdx="8" clrIdx="2">
    <p:extLst>
      <p:ext uri="{19B8F6BF-5375-455C-9EA6-DF929625EA0E}">
        <p15:presenceInfo xmlns:p15="http://schemas.microsoft.com/office/powerpoint/2012/main" userId="S-1-5-21-1369079506-917477362-4155700198-9656" providerId="AD"/>
      </p:ext>
    </p:extLst>
  </p:cmAuthor>
  <p:cmAuthor id="4" name="Dina Celia Madsen" initials="DCM" lastIdx="12" clrIdx="3">
    <p:extLst>
      <p:ext uri="{19B8F6BF-5375-455C-9EA6-DF929625EA0E}">
        <p15:presenceInfo xmlns:p15="http://schemas.microsoft.com/office/powerpoint/2012/main" userId="S-1-5-21-1369079506-917477362-4155700198-6280" providerId="AD"/>
      </p:ext>
    </p:extLst>
  </p:cmAuthor>
  <p:cmAuthor id="5" name="Line Buer Bjerre" initials="LBB" lastIdx="28" clrIdx="4">
    <p:extLst>
      <p:ext uri="{19B8F6BF-5375-455C-9EA6-DF929625EA0E}">
        <p15:presenceInfo xmlns:p15="http://schemas.microsoft.com/office/powerpoint/2012/main" userId="S-1-5-21-1369079506-917477362-4155700198-8421" providerId="AD"/>
      </p:ext>
    </p:extLst>
  </p:cmAuthor>
  <p:cmAuthor id="6" name="Liv Holmgaard Nørrelykke" initials="LHN" lastIdx="16" clrIdx="5">
    <p:extLst>
      <p:ext uri="{19B8F6BF-5375-455C-9EA6-DF929625EA0E}">
        <p15:presenceInfo xmlns:p15="http://schemas.microsoft.com/office/powerpoint/2012/main" userId="S-1-5-21-2100284113-1573851820-878952375-28572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89D5"/>
    <a:srgbClr val="413282"/>
    <a:srgbClr val="FF4F4F"/>
    <a:srgbClr val="C4E3F8"/>
    <a:srgbClr val="868CD5"/>
    <a:srgbClr val="0F4F7B"/>
    <a:srgbClr val="E6B8C6"/>
    <a:srgbClr val="0F994A"/>
    <a:srgbClr val="E6F2FD"/>
    <a:srgbClr val="E500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87" autoAdjust="0"/>
    <p:restoredTop sz="79184" autoAdjust="0"/>
  </p:normalViewPr>
  <p:slideViewPr>
    <p:cSldViewPr snapToGrid="0" snapToObjects="1" showGuides="1">
      <p:cViewPr varScale="1">
        <p:scale>
          <a:sx n="54" d="100"/>
          <a:sy n="54" d="100"/>
        </p:scale>
        <p:origin x="1192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1A7331-CE47-4DBD-849E-578F2B6856AA}" type="doc">
      <dgm:prSet loTypeId="urn:microsoft.com/office/officeart/2005/8/layout/default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da-DK"/>
        </a:p>
      </dgm:t>
    </dgm:pt>
    <dgm:pt modelId="{C115D266-F996-4A8E-BBE8-41294662B62C}">
      <dgm:prSet phldrT="[Tekst]" custT="1"/>
      <dgm:spPr/>
      <dgm:t>
        <a:bodyPr/>
        <a:lstStyle/>
        <a:p>
          <a:r>
            <a:rPr lang="da-DK" sz="2000" dirty="0">
              <a:solidFill>
                <a:schemeClr val="tx2"/>
              </a:solidFill>
            </a:rPr>
            <a:t>Trækker på forældres indsigt om barnet ved at forholde sig åbent og nysgerrigt.</a:t>
          </a:r>
        </a:p>
      </dgm:t>
    </dgm:pt>
    <dgm:pt modelId="{3C5C8A47-E4DF-435E-90EC-804A81248D85}" type="parTrans" cxnId="{A98552FD-8329-4823-A395-031E729F89AC}">
      <dgm:prSet/>
      <dgm:spPr/>
      <dgm:t>
        <a:bodyPr/>
        <a:lstStyle/>
        <a:p>
          <a:endParaRPr lang="da-DK" sz="2000">
            <a:solidFill>
              <a:schemeClr val="tx2"/>
            </a:solidFill>
          </a:endParaRPr>
        </a:p>
      </dgm:t>
    </dgm:pt>
    <dgm:pt modelId="{2418A375-AEA3-44D5-8F64-411253F90087}" type="sibTrans" cxnId="{A98552FD-8329-4823-A395-031E729F89AC}">
      <dgm:prSet/>
      <dgm:spPr/>
      <dgm:t>
        <a:bodyPr/>
        <a:lstStyle/>
        <a:p>
          <a:endParaRPr lang="da-DK" sz="2000">
            <a:solidFill>
              <a:schemeClr val="tx2"/>
            </a:solidFill>
          </a:endParaRPr>
        </a:p>
      </dgm:t>
    </dgm:pt>
    <dgm:pt modelId="{1F9ECBAA-E86C-4C4B-99C0-5A0DF7F682FF}">
      <dgm:prSet phldrT="[Tekst]" custT="1"/>
      <dgm:spPr/>
      <dgm:t>
        <a:bodyPr/>
        <a:lstStyle/>
        <a:p>
          <a:r>
            <a:rPr lang="da-DK" sz="2000" dirty="0">
              <a:solidFill>
                <a:schemeClr val="tx2"/>
              </a:solidFill>
            </a:rPr>
            <a:t>Giver forældre indsigt i aktiviteter, legetøj og kammerater, som optager barnet i hverdagen, og som forældre kan tale med deres børn om. </a:t>
          </a:r>
        </a:p>
      </dgm:t>
    </dgm:pt>
    <dgm:pt modelId="{B9700FAE-5D26-4DE6-BBFD-A00B70A9C7FB}" type="parTrans" cxnId="{8F2036F7-2BBD-413C-B6BA-AF0A4B496AA3}">
      <dgm:prSet/>
      <dgm:spPr/>
      <dgm:t>
        <a:bodyPr/>
        <a:lstStyle/>
        <a:p>
          <a:endParaRPr lang="da-DK" sz="2000">
            <a:solidFill>
              <a:schemeClr val="tx2"/>
            </a:solidFill>
          </a:endParaRPr>
        </a:p>
      </dgm:t>
    </dgm:pt>
    <dgm:pt modelId="{9BF717E4-48B7-4DF2-B547-976DE7A98BF1}" type="sibTrans" cxnId="{8F2036F7-2BBD-413C-B6BA-AF0A4B496AA3}">
      <dgm:prSet/>
      <dgm:spPr/>
      <dgm:t>
        <a:bodyPr/>
        <a:lstStyle/>
        <a:p>
          <a:endParaRPr lang="da-DK" sz="2000">
            <a:solidFill>
              <a:schemeClr val="tx2"/>
            </a:solidFill>
          </a:endParaRPr>
        </a:p>
      </dgm:t>
    </dgm:pt>
    <dgm:pt modelId="{501248D9-41B3-42C5-8D75-38040CC58653}">
      <dgm:prSet phldrT="[Tekst]" custT="1"/>
      <dgm:spPr/>
      <dgm:t>
        <a:bodyPr/>
        <a:lstStyle/>
        <a:p>
          <a:r>
            <a:rPr lang="da-DK" sz="2000" dirty="0">
              <a:solidFill>
                <a:schemeClr val="tx2"/>
              </a:solidFill>
            </a:rPr>
            <a:t>Understøtter og inspirerer forældres sprogunderstøttende aktiviteter i hjemmet.</a:t>
          </a:r>
        </a:p>
      </dgm:t>
    </dgm:pt>
    <dgm:pt modelId="{E3801259-1E98-4551-B7AA-49A469120BDD}" type="parTrans" cxnId="{FC2F6659-5C0C-463B-9CFB-EE4CE4BC47E3}">
      <dgm:prSet/>
      <dgm:spPr/>
      <dgm:t>
        <a:bodyPr/>
        <a:lstStyle/>
        <a:p>
          <a:endParaRPr lang="da-DK" sz="2000">
            <a:solidFill>
              <a:schemeClr val="tx2"/>
            </a:solidFill>
          </a:endParaRPr>
        </a:p>
      </dgm:t>
    </dgm:pt>
    <dgm:pt modelId="{A4613F86-A5CE-40F5-9540-716094E1CA6E}" type="sibTrans" cxnId="{FC2F6659-5C0C-463B-9CFB-EE4CE4BC47E3}">
      <dgm:prSet/>
      <dgm:spPr/>
      <dgm:t>
        <a:bodyPr/>
        <a:lstStyle/>
        <a:p>
          <a:endParaRPr lang="da-DK" sz="2000">
            <a:solidFill>
              <a:schemeClr val="tx2"/>
            </a:solidFill>
          </a:endParaRPr>
        </a:p>
      </dgm:t>
    </dgm:pt>
    <dgm:pt modelId="{3B2DEFF1-DF8C-4B3E-81AA-98370A023234}">
      <dgm:prSet phldrT="[Tekst]" custT="1"/>
      <dgm:spPr/>
      <dgm:t>
        <a:bodyPr/>
        <a:lstStyle/>
        <a:p>
          <a:r>
            <a:rPr lang="da-DK" sz="2000" dirty="0">
              <a:solidFill>
                <a:schemeClr val="tx2"/>
              </a:solidFill>
            </a:rPr>
            <a:t>Er særligt opmærksomme på at understøtte forældre til børn i sprogligt udsatte positioner.</a:t>
          </a:r>
        </a:p>
      </dgm:t>
    </dgm:pt>
    <dgm:pt modelId="{5F7A6793-1CD8-427A-B700-482322C7DFB4}" type="parTrans" cxnId="{17361B08-3698-41E1-B87A-8D40906F64C3}">
      <dgm:prSet/>
      <dgm:spPr/>
      <dgm:t>
        <a:bodyPr/>
        <a:lstStyle/>
        <a:p>
          <a:endParaRPr lang="da-DK" sz="2000">
            <a:solidFill>
              <a:schemeClr val="tx2"/>
            </a:solidFill>
          </a:endParaRPr>
        </a:p>
      </dgm:t>
    </dgm:pt>
    <dgm:pt modelId="{B7920347-C851-4B2C-95BD-358C337F5291}" type="sibTrans" cxnId="{17361B08-3698-41E1-B87A-8D40906F64C3}">
      <dgm:prSet/>
      <dgm:spPr/>
      <dgm:t>
        <a:bodyPr/>
        <a:lstStyle/>
        <a:p>
          <a:endParaRPr lang="da-DK" sz="2000">
            <a:solidFill>
              <a:schemeClr val="tx2"/>
            </a:solidFill>
          </a:endParaRPr>
        </a:p>
      </dgm:t>
    </dgm:pt>
    <dgm:pt modelId="{5D7A1B77-FE95-4BBF-AFE2-338EAFDF6D09}" type="pres">
      <dgm:prSet presAssocID="{E81A7331-CE47-4DBD-849E-578F2B6856A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C8A0E67E-D586-4E1D-978E-DDAE6F5B12FC}" type="pres">
      <dgm:prSet presAssocID="{C115D266-F996-4A8E-BBE8-41294662B62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729DF9C5-8BC2-4351-B7A7-D49962FC4D2F}" type="pres">
      <dgm:prSet presAssocID="{2418A375-AEA3-44D5-8F64-411253F90087}" presName="sibTrans" presStyleCnt="0"/>
      <dgm:spPr/>
    </dgm:pt>
    <dgm:pt modelId="{95D14008-9EAB-4065-A698-C3686C0D158D}" type="pres">
      <dgm:prSet presAssocID="{1F9ECBAA-E86C-4C4B-99C0-5A0DF7F682F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9A382768-51FE-43BC-8C30-03A7E04D234A}" type="pres">
      <dgm:prSet presAssocID="{9BF717E4-48B7-4DF2-B547-976DE7A98BF1}" presName="sibTrans" presStyleCnt="0"/>
      <dgm:spPr/>
    </dgm:pt>
    <dgm:pt modelId="{3915308E-A68F-4E5A-B6AC-AAE552E4DA73}" type="pres">
      <dgm:prSet presAssocID="{501248D9-41B3-42C5-8D75-38040CC5865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832FA25E-DC46-435B-BEBE-110F103E61F9}" type="pres">
      <dgm:prSet presAssocID="{A4613F86-A5CE-40F5-9540-716094E1CA6E}" presName="sibTrans" presStyleCnt="0"/>
      <dgm:spPr/>
    </dgm:pt>
    <dgm:pt modelId="{FF5AC03D-8C2D-4D94-A5EE-47AD185740D1}" type="pres">
      <dgm:prSet presAssocID="{3B2DEFF1-DF8C-4B3E-81AA-98370A02323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</dgm:ptLst>
  <dgm:cxnLst>
    <dgm:cxn modelId="{17361B08-3698-41E1-B87A-8D40906F64C3}" srcId="{E81A7331-CE47-4DBD-849E-578F2B6856AA}" destId="{3B2DEFF1-DF8C-4B3E-81AA-98370A023234}" srcOrd="3" destOrd="0" parTransId="{5F7A6793-1CD8-427A-B700-482322C7DFB4}" sibTransId="{B7920347-C851-4B2C-95BD-358C337F5291}"/>
    <dgm:cxn modelId="{D06F3DF8-C66B-46E2-BE17-4434BEB43FF1}" type="presOf" srcId="{E81A7331-CE47-4DBD-849E-578F2B6856AA}" destId="{5D7A1B77-FE95-4BBF-AFE2-338EAFDF6D09}" srcOrd="0" destOrd="0" presId="urn:microsoft.com/office/officeart/2005/8/layout/default"/>
    <dgm:cxn modelId="{AB9BD45D-3160-44E1-A06B-EBFA8300AACC}" type="presOf" srcId="{C115D266-F996-4A8E-BBE8-41294662B62C}" destId="{C8A0E67E-D586-4E1D-978E-DDAE6F5B12FC}" srcOrd="0" destOrd="0" presId="urn:microsoft.com/office/officeart/2005/8/layout/default"/>
    <dgm:cxn modelId="{8F2036F7-2BBD-413C-B6BA-AF0A4B496AA3}" srcId="{E81A7331-CE47-4DBD-849E-578F2B6856AA}" destId="{1F9ECBAA-E86C-4C4B-99C0-5A0DF7F682FF}" srcOrd="1" destOrd="0" parTransId="{B9700FAE-5D26-4DE6-BBFD-A00B70A9C7FB}" sibTransId="{9BF717E4-48B7-4DF2-B547-976DE7A98BF1}"/>
    <dgm:cxn modelId="{C7B590CF-0280-4BB9-B356-1BA6A85D7FA1}" type="presOf" srcId="{501248D9-41B3-42C5-8D75-38040CC58653}" destId="{3915308E-A68F-4E5A-B6AC-AAE552E4DA73}" srcOrd="0" destOrd="0" presId="urn:microsoft.com/office/officeart/2005/8/layout/default"/>
    <dgm:cxn modelId="{A408CFD5-7A82-4D97-B8E3-987DB47B5E17}" type="presOf" srcId="{1F9ECBAA-E86C-4C4B-99C0-5A0DF7F682FF}" destId="{95D14008-9EAB-4065-A698-C3686C0D158D}" srcOrd="0" destOrd="0" presId="urn:microsoft.com/office/officeart/2005/8/layout/default"/>
    <dgm:cxn modelId="{A98552FD-8329-4823-A395-031E729F89AC}" srcId="{E81A7331-CE47-4DBD-849E-578F2B6856AA}" destId="{C115D266-F996-4A8E-BBE8-41294662B62C}" srcOrd="0" destOrd="0" parTransId="{3C5C8A47-E4DF-435E-90EC-804A81248D85}" sibTransId="{2418A375-AEA3-44D5-8F64-411253F90087}"/>
    <dgm:cxn modelId="{FC2F6659-5C0C-463B-9CFB-EE4CE4BC47E3}" srcId="{E81A7331-CE47-4DBD-849E-578F2B6856AA}" destId="{501248D9-41B3-42C5-8D75-38040CC58653}" srcOrd="2" destOrd="0" parTransId="{E3801259-1E98-4551-B7AA-49A469120BDD}" sibTransId="{A4613F86-A5CE-40F5-9540-716094E1CA6E}"/>
    <dgm:cxn modelId="{5ADE06D9-900D-48B8-82C5-ECF9DEA007AC}" type="presOf" srcId="{3B2DEFF1-DF8C-4B3E-81AA-98370A023234}" destId="{FF5AC03D-8C2D-4D94-A5EE-47AD185740D1}" srcOrd="0" destOrd="0" presId="urn:microsoft.com/office/officeart/2005/8/layout/default"/>
    <dgm:cxn modelId="{04C305EF-6601-437D-8FE7-CC3622BB0CF9}" type="presParOf" srcId="{5D7A1B77-FE95-4BBF-AFE2-338EAFDF6D09}" destId="{C8A0E67E-D586-4E1D-978E-DDAE6F5B12FC}" srcOrd="0" destOrd="0" presId="urn:microsoft.com/office/officeart/2005/8/layout/default"/>
    <dgm:cxn modelId="{9C04AA10-E12E-44B0-987C-3478D2C7C235}" type="presParOf" srcId="{5D7A1B77-FE95-4BBF-AFE2-338EAFDF6D09}" destId="{729DF9C5-8BC2-4351-B7A7-D49962FC4D2F}" srcOrd="1" destOrd="0" presId="urn:microsoft.com/office/officeart/2005/8/layout/default"/>
    <dgm:cxn modelId="{4A205B93-0E90-48E6-B722-BA2B81EAF7B8}" type="presParOf" srcId="{5D7A1B77-FE95-4BBF-AFE2-338EAFDF6D09}" destId="{95D14008-9EAB-4065-A698-C3686C0D158D}" srcOrd="2" destOrd="0" presId="urn:microsoft.com/office/officeart/2005/8/layout/default"/>
    <dgm:cxn modelId="{792639D1-06B1-4E03-8B67-9C0AFCC196B3}" type="presParOf" srcId="{5D7A1B77-FE95-4BBF-AFE2-338EAFDF6D09}" destId="{9A382768-51FE-43BC-8C30-03A7E04D234A}" srcOrd="3" destOrd="0" presId="urn:microsoft.com/office/officeart/2005/8/layout/default"/>
    <dgm:cxn modelId="{4D415BD9-D917-43B2-8EE3-E81024034BF3}" type="presParOf" srcId="{5D7A1B77-FE95-4BBF-AFE2-338EAFDF6D09}" destId="{3915308E-A68F-4E5A-B6AC-AAE552E4DA73}" srcOrd="4" destOrd="0" presId="urn:microsoft.com/office/officeart/2005/8/layout/default"/>
    <dgm:cxn modelId="{499C1CCF-8B37-4524-BCBB-9C7314CFF56B}" type="presParOf" srcId="{5D7A1B77-FE95-4BBF-AFE2-338EAFDF6D09}" destId="{832FA25E-DC46-435B-BEBE-110F103E61F9}" srcOrd="5" destOrd="0" presId="urn:microsoft.com/office/officeart/2005/8/layout/default"/>
    <dgm:cxn modelId="{4760F540-0A80-4751-A328-49517228340D}" type="presParOf" srcId="{5D7A1B77-FE95-4BBF-AFE2-338EAFDF6D09}" destId="{FF5AC03D-8C2D-4D94-A5EE-47AD185740D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F0720C-880F-4AB1-B898-AD92FD13F121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da-DK"/>
        </a:p>
      </dgm:t>
    </dgm:pt>
    <dgm:pt modelId="{09CDF114-30A5-4F91-8E4A-83A6AAE1BF20}">
      <dgm:prSet phldrT="[Tekst]" custT="1"/>
      <dgm:spPr/>
      <dgm:t>
        <a:bodyPr/>
        <a:lstStyle/>
        <a:p>
          <a:r>
            <a:rPr lang="da-DK" sz="2400" dirty="0"/>
            <a:t>Taler </a:t>
          </a:r>
        </a:p>
      </dgm:t>
    </dgm:pt>
    <dgm:pt modelId="{098C01C9-5325-4A88-8CB4-14B04E104BDF}" type="parTrans" cxnId="{598D4BAF-7292-412C-905B-04B4BA24E22C}">
      <dgm:prSet/>
      <dgm:spPr/>
      <dgm:t>
        <a:bodyPr/>
        <a:lstStyle/>
        <a:p>
          <a:endParaRPr lang="da-DK"/>
        </a:p>
      </dgm:t>
    </dgm:pt>
    <dgm:pt modelId="{292A26BB-F4B4-4D79-92FC-F6F1EBD6ABAE}" type="sibTrans" cxnId="{598D4BAF-7292-412C-905B-04B4BA24E22C}">
      <dgm:prSet/>
      <dgm:spPr/>
      <dgm:t>
        <a:bodyPr/>
        <a:lstStyle/>
        <a:p>
          <a:endParaRPr lang="da-DK"/>
        </a:p>
      </dgm:t>
    </dgm:pt>
    <dgm:pt modelId="{DBD1F662-E6CC-402B-BDC7-7882D6994A00}">
      <dgm:prSet phldrT="[Tekst]" custT="1"/>
      <dgm:spPr/>
      <dgm:t>
        <a:bodyPr/>
        <a:lstStyle/>
        <a:p>
          <a:r>
            <a:rPr lang="da-DK" sz="1700" dirty="0">
              <a:solidFill>
                <a:schemeClr val="tx2"/>
              </a:solidFill>
            </a:rPr>
            <a:t>Børn taler sig ind i legen. Her observerer barnet legen og opdager et ”hul” i legen, som det kan udfylde, og bruger det som forhandlingsudspil: ”Skulle vi ikke sige, at jeg var gæsten i jeres restaurant?”.</a:t>
          </a:r>
        </a:p>
      </dgm:t>
    </dgm:pt>
    <dgm:pt modelId="{4A5E06FA-7AA0-42C1-AFE4-8EBB51E6A35F}" type="parTrans" cxnId="{E74D5120-2D3C-4C1A-B235-5056884ECFEA}">
      <dgm:prSet/>
      <dgm:spPr/>
      <dgm:t>
        <a:bodyPr/>
        <a:lstStyle/>
        <a:p>
          <a:endParaRPr lang="da-DK"/>
        </a:p>
      </dgm:t>
    </dgm:pt>
    <dgm:pt modelId="{8A7070DF-57EF-40AC-A1A8-2D4790E4A7E5}" type="sibTrans" cxnId="{E74D5120-2D3C-4C1A-B235-5056884ECFEA}">
      <dgm:prSet/>
      <dgm:spPr/>
      <dgm:t>
        <a:bodyPr/>
        <a:lstStyle/>
        <a:p>
          <a:endParaRPr lang="da-DK"/>
        </a:p>
      </dgm:t>
    </dgm:pt>
    <dgm:pt modelId="{9B72D9CB-65A3-4821-987E-60D64D2D890C}">
      <dgm:prSet phldrT="[Tekst]" custT="1"/>
      <dgm:spPr/>
      <dgm:t>
        <a:bodyPr/>
        <a:lstStyle/>
        <a:p>
          <a:r>
            <a:rPr lang="da-DK" sz="2400" dirty="0"/>
            <a:t>Handler</a:t>
          </a:r>
        </a:p>
      </dgm:t>
    </dgm:pt>
    <dgm:pt modelId="{E7803279-0296-45CA-893F-54B7390BE82D}" type="parTrans" cxnId="{E12FD2BE-07D5-47D6-BF94-178A53CB5BD4}">
      <dgm:prSet/>
      <dgm:spPr/>
      <dgm:t>
        <a:bodyPr/>
        <a:lstStyle/>
        <a:p>
          <a:endParaRPr lang="da-DK"/>
        </a:p>
      </dgm:t>
    </dgm:pt>
    <dgm:pt modelId="{43EF52C3-805A-47D6-8694-6788022A0126}" type="sibTrans" cxnId="{E12FD2BE-07D5-47D6-BF94-178A53CB5BD4}">
      <dgm:prSet/>
      <dgm:spPr/>
      <dgm:t>
        <a:bodyPr/>
        <a:lstStyle/>
        <a:p>
          <a:endParaRPr lang="da-DK"/>
        </a:p>
      </dgm:t>
    </dgm:pt>
    <dgm:pt modelId="{F720D493-C24C-4F6A-8C8F-657319682B95}">
      <dgm:prSet phldrT="[Tekst]" custT="1"/>
      <dgm:spPr/>
      <dgm:t>
        <a:bodyPr/>
        <a:lstStyle/>
        <a:p>
          <a:r>
            <a:rPr lang="da-DK" sz="1700" dirty="0">
              <a:solidFill>
                <a:schemeClr val="tx2"/>
              </a:solidFill>
            </a:rPr>
            <a:t>Børn handler sig ind i legen. Her bidrager barnet direkte til legen uden at spørge, fx ved at begynde at vaske op i køkkenlegen. Det kan også være barnet, der imiterer to kammerater til frokost ved at dingle med spaghetti højt i luften og grine og dermed blive en del af kammeraternes leg.</a:t>
          </a:r>
        </a:p>
      </dgm:t>
    </dgm:pt>
    <dgm:pt modelId="{4A2B967C-669D-436E-A733-EA5954DBACCE}" type="parTrans" cxnId="{B7C3E82A-DE79-4055-979E-5AE8F1B7ECB7}">
      <dgm:prSet/>
      <dgm:spPr/>
      <dgm:t>
        <a:bodyPr/>
        <a:lstStyle/>
        <a:p>
          <a:endParaRPr lang="da-DK"/>
        </a:p>
      </dgm:t>
    </dgm:pt>
    <dgm:pt modelId="{7C8CAFCB-4138-456F-9876-39A826D2D828}" type="sibTrans" cxnId="{B7C3E82A-DE79-4055-979E-5AE8F1B7ECB7}">
      <dgm:prSet/>
      <dgm:spPr/>
      <dgm:t>
        <a:bodyPr/>
        <a:lstStyle/>
        <a:p>
          <a:endParaRPr lang="da-DK"/>
        </a:p>
      </dgm:t>
    </dgm:pt>
    <dgm:pt modelId="{6C0388CC-4D6F-4580-ADDA-64E1A0357DF2}">
      <dgm:prSet phldrT="[Tekst]" custT="1"/>
      <dgm:spPr/>
      <dgm:t>
        <a:bodyPr/>
        <a:lstStyle/>
        <a:p>
          <a:r>
            <a:rPr lang="da-DK" sz="2400" dirty="0"/>
            <a:t>Signalerer</a:t>
          </a:r>
        </a:p>
      </dgm:t>
    </dgm:pt>
    <dgm:pt modelId="{7CD396E7-537C-4143-AE45-BA2A9617FE4F}" type="parTrans" cxnId="{39235DEE-FC45-45D8-B78C-54A5132AA12C}">
      <dgm:prSet/>
      <dgm:spPr/>
      <dgm:t>
        <a:bodyPr/>
        <a:lstStyle/>
        <a:p>
          <a:endParaRPr lang="da-DK"/>
        </a:p>
      </dgm:t>
    </dgm:pt>
    <dgm:pt modelId="{89C20B5C-3CFE-4E17-953C-BDA3D03245D1}" type="sibTrans" cxnId="{39235DEE-FC45-45D8-B78C-54A5132AA12C}">
      <dgm:prSet/>
      <dgm:spPr/>
      <dgm:t>
        <a:bodyPr/>
        <a:lstStyle/>
        <a:p>
          <a:endParaRPr lang="da-DK"/>
        </a:p>
      </dgm:t>
    </dgm:pt>
    <dgm:pt modelId="{56B17BBF-A7A7-4265-81D8-1D4F3049D6C1}">
      <dgm:prSet phldrT="[Tekst]" custT="1"/>
      <dgm:spPr/>
      <dgm:t>
        <a:bodyPr/>
        <a:lstStyle/>
        <a:p>
          <a:r>
            <a:rPr lang="da-DK" sz="1700" dirty="0">
              <a:solidFill>
                <a:schemeClr val="tx2"/>
              </a:solidFill>
            </a:rPr>
            <a:t>Børn signalerer sig ind i legen. Her gør barnet opmærksom på sig selv ved at stå i nærheden, få øjenkontakt eller give en venlig berøring og derigennem give anledning til at blive inviteret ind i legen.</a:t>
          </a:r>
        </a:p>
      </dgm:t>
    </dgm:pt>
    <dgm:pt modelId="{F00E25B9-AD24-40A1-A180-0C3DCA7C2C87}" type="parTrans" cxnId="{DCF4720D-1E7B-47A6-B150-50D2B53B508C}">
      <dgm:prSet/>
      <dgm:spPr/>
      <dgm:t>
        <a:bodyPr/>
        <a:lstStyle/>
        <a:p>
          <a:endParaRPr lang="da-DK"/>
        </a:p>
      </dgm:t>
    </dgm:pt>
    <dgm:pt modelId="{D19E14EB-2E4D-4746-8B68-0EC8A95A9E75}" type="sibTrans" cxnId="{DCF4720D-1E7B-47A6-B150-50D2B53B508C}">
      <dgm:prSet/>
      <dgm:spPr/>
      <dgm:t>
        <a:bodyPr/>
        <a:lstStyle/>
        <a:p>
          <a:endParaRPr lang="da-DK"/>
        </a:p>
      </dgm:t>
    </dgm:pt>
    <dgm:pt modelId="{4073B957-F36B-4793-8B52-4B977F8F066E}" type="pres">
      <dgm:prSet presAssocID="{CBF0720C-880F-4AB1-B898-AD92FD13F12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D9DECF27-DF3D-4F72-BC58-AAA298AFFD41}" type="pres">
      <dgm:prSet presAssocID="{09CDF114-30A5-4F91-8E4A-83A6AAE1BF20}" presName="composite" presStyleCnt="0"/>
      <dgm:spPr/>
    </dgm:pt>
    <dgm:pt modelId="{8F79FA92-51ED-4FE2-85AF-25AE04A8AB33}" type="pres">
      <dgm:prSet presAssocID="{09CDF114-30A5-4F91-8E4A-83A6AAE1BF20}" presName="parTx" presStyleLbl="alignNode1" presStyleIdx="0" presStyleCnt="3" custScaleY="9397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384BF95C-4947-4E97-8B68-118E60DDA941}" type="pres">
      <dgm:prSet presAssocID="{09CDF114-30A5-4F91-8E4A-83A6AAE1BF20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B57F98D-E797-4290-B69B-D3DCC125E514}" type="pres">
      <dgm:prSet presAssocID="{292A26BB-F4B4-4D79-92FC-F6F1EBD6ABAE}" presName="space" presStyleCnt="0"/>
      <dgm:spPr/>
    </dgm:pt>
    <dgm:pt modelId="{BF2082DB-4684-4C1F-8B6E-A0BF432AEBB1}" type="pres">
      <dgm:prSet presAssocID="{9B72D9CB-65A3-4821-987E-60D64D2D890C}" presName="composite" presStyleCnt="0"/>
      <dgm:spPr/>
    </dgm:pt>
    <dgm:pt modelId="{086368DA-B578-4F90-9C15-B7B7498A732F}" type="pres">
      <dgm:prSet presAssocID="{9B72D9CB-65A3-4821-987E-60D64D2D890C}" presName="parTx" presStyleLbl="alignNode1" presStyleIdx="1" presStyleCnt="3" custScaleY="9397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772F43F-54D6-4856-8347-C387005A2F72}" type="pres">
      <dgm:prSet presAssocID="{9B72D9CB-65A3-4821-987E-60D64D2D890C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289BA518-F9F4-4F9F-85DA-56C5EE155032}" type="pres">
      <dgm:prSet presAssocID="{43EF52C3-805A-47D6-8694-6788022A0126}" presName="space" presStyleCnt="0"/>
      <dgm:spPr/>
    </dgm:pt>
    <dgm:pt modelId="{3C7A98C2-B484-4E2F-9E2E-96E7DFCA6203}" type="pres">
      <dgm:prSet presAssocID="{6C0388CC-4D6F-4580-ADDA-64E1A0357DF2}" presName="composite" presStyleCnt="0"/>
      <dgm:spPr/>
    </dgm:pt>
    <dgm:pt modelId="{D4FC84F8-8EE2-41DD-8102-D6C1F368ABB7}" type="pres">
      <dgm:prSet presAssocID="{6C0388CC-4D6F-4580-ADDA-64E1A0357DF2}" presName="parTx" presStyleLbl="alignNode1" presStyleIdx="2" presStyleCnt="3" custScaleY="9397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6A921A07-395E-4708-A6B8-AA790B29E162}" type="pres">
      <dgm:prSet presAssocID="{6C0388CC-4D6F-4580-ADDA-64E1A0357DF2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</dgm:ptLst>
  <dgm:cxnLst>
    <dgm:cxn modelId="{598D4BAF-7292-412C-905B-04B4BA24E22C}" srcId="{CBF0720C-880F-4AB1-B898-AD92FD13F121}" destId="{09CDF114-30A5-4F91-8E4A-83A6AAE1BF20}" srcOrd="0" destOrd="0" parTransId="{098C01C9-5325-4A88-8CB4-14B04E104BDF}" sibTransId="{292A26BB-F4B4-4D79-92FC-F6F1EBD6ABAE}"/>
    <dgm:cxn modelId="{E12FD2BE-07D5-47D6-BF94-178A53CB5BD4}" srcId="{CBF0720C-880F-4AB1-B898-AD92FD13F121}" destId="{9B72D9CB-65A3-4821-987E-60D64D2D890C}" srcOrd="1" destOrd="0" parTransId="{E7803279-0296-45CA-893F-54B7390BE82D}" sibTransId="{43EF52C3-805A-47D6-8694-6788022A0126}"/>
    <dgm:cxn modelId="{E74D5120-2D3C-4C1A-B235-5056884ECFEA}" srcId="{09CDF114-30A5-4F91-8E4A-83A6AAE1BF20}" destId="{DBD1F662-E6CC-402B-BDC7-7882D6994A00}" srcOrd="0" destOrd="0" parTransId="{4A5E06FA-7AA0-42C1-AFE4-8EBB51E6A35F}" sibTransId="{8A7070DF-57EF-40AC-A1A8-2D4790E4A7E5}"/>
    <dgm:cxn modelId="{742F690E-E65C-4201-8F82-445F0638F468}" type="presOf" srcId="{9B72D9CB-65A3-4821-987E-60D64D2D890C}" destId="{086368DA-B578-4F90-9C15-B7B7498A732F}" srcOrd="0" destOrd="0" presId="urn:microsoft.com/office/officeart/2005/8/layout/hList1"/>
    <dgm:cxn modelId="{B7C3E82A-DE79-4055-979E-5AE8F1B7ECB7}" srcId="{9B72D9CB-65A3-4821-987E-60D64D2D890C}" destId="{F720D493-C24C-4F6A-8C8F-657319682B95}" srcOrd="0" destOrd="0" parTransId="{4A2B967C-669D-436E-A733-EA5954DBACCE}" sibTransId="{7C8CAFCB-4138-456F-9876-39A826D2D828}"/>
    <dgm:cxn modelId="{99F88C61-4244-4870-BF81-8367BBEAB698}" type="presOf" srcId="{6C0388CC-4D6F-4580-ADDA-64E1A0357DF2}" destId="{D4FC84F8-8EE2-41DD-8102-D6C1F368ABB7}" srcOrd="0" destOrd="0" presId="urn:microsoft.com/office/officeart/2005/8/layout/hList1"/>
    <dgm:cxn modelId="{E4DF089B-D1CC-42B1-B065-1E95C98C40FB}" type="presOf" srcId="{09CDF114-30A5-4F91-8E4A-83A6AAE1BF20}" destId="{8F79FA92-51ED-4FE2-85AF-25AE04A8AB33}" srcOrd="0" destOrd="0" presId="urn:microsoft.com/office/officeart/2005/8/layout/hList1"/>
    <dgm:cxn modelId="{B021B49C-1557-4F73-A409-1E2FB78CF8FB}" type="presOf" srcId="{CBF0720C-880F-4AB1-B898-AD92FD13F121}" destId="{4073B957-F36B-4793-8B52-4B977F8F066E}" srcOrd="0" destOrd="0" presId="urn:microsoft.com/office/officeart/2005/8/layout/hList1"/>
    <dgm:cxn modelId="{50A42D39-10C4-4311-83F3-BDE143846370}" type="presOf" srcId="{F720D493-C24C-4F6A-8C8F-657319682B95}" destId="{E772F43F-54D6-4856-8347-C387005A2F72}" srcOrd="0" destOrd="0" presId="urn:microsoft.com/office/officeart/2005/8/layout/hList1"/>
    <dgm:cxn modelId="{ED99FE3A-B658-4B2A-ACB3-7BDDA4F58F7A}" type="presOf" srcId="{56B17BBF-A7A7-4265-81D8-1D4F3049D6C1}" destId="{6A921A07-395E-4708-A6B8-AA790B29E162}" srcOrd="0" destOrd="0" presId="urn:microsoft.com/office/officeart/2005/8/layout/hList1"/>
    <dgm:cxn modelId="{AE894294-26B0-490D-A4B7-DFF859F0588B}" type="presOf" srcId="{DBD1F662-E6CC-402B-BDC7-7882D6994A00}" destId="{384BF95C-4947-4E97-8B68-118E60DDA941}" srcOrd="0" destOrd="0" presId="urn:microsoft.com/office/officeart/2005/8/layout/hList1"/>
    <dgm:cxn modelId="{DCF4720D-1E7B-47A6-B150-50D2B53B508C}" srcId="{6C0388CC-4D6F-4580-ADDA-64E1A0357DF2}" destId="{56B17BBF-A7A7-4265-81D8-1D4F3049D6C1}" srcOrd="0" destOrd="0" parTransId="{F00E25B9-AD24-40A1-A180-0C3DCA7C2C87}" sibTransId="{D19E14EB-2E4D-4746-8B68-0EC8A95A9E75}"/>
    <dgm:cxn modelId="{39235DEE-FC45-45D8-B78C-54A5132AA12C}" srcId="{CBF0720C-880F-4AB1-B898-AD92FD13F121}" destId="{6C0388CC-4D6F-4580-ADDA-64E1A0357DF2}" srcOrd="2" destOrd="0" parTransId="{7CD396E7-537C-4143-AE45-BA2A9617FE4F}" sibTransId="{89C20B5C-3CFE-4E17-953C-BDA3D03245D1}"/>
    <dgm:cxn modelId="{989E0673-045D-4377-9C46-96E2065A997A}" type="presParOf" srcId="{4073B957-F36B-4793-8B52-4B977F8F066E}" destId="{D9DECF27-DF3D-4F72-BC58-AAA298AFFD41}" srcOrd="0" destOrd="0" presId="urn:microsoft.com/office/officeart/2005/8/layout/hList1"/>
    <dgm:cxn modelId="{81477ABD-EA37-4B02-8B42-4257E2EA3445}" type="presParOf" srcId="{D9DECF27-DF3D-4F72-BC58-AAA298AFFD41}" destId="{8F79FA92-51ED-4FE2-85AF-25AE04A8AB33}" srcOrd="0" destOrd="0" presId="urn:microsoft.com/office/officeart/2005/8/layout/hList1"/>
    <dgm:cxn modelId="{264150F2-5529-4BAF-A40D-92D4E747F441}" type="presParOf" srcId="{D9DECF27-DF3D-4F72-BC58-AAA298AFFD41}" destId="{384BF95C-4947-4E97-8B68-118E60DDA941}" srcOrd="1" destOrd="0" presId="urn:microsoft.com/office/officeart/2005/8/layout/hList1"/>
    <dgm:cxn modelId="{636E2603-CB77-4117-9C6D-7E56E4FC3DB2}" type="presParOf" srcId="{4073B957-F36B-4793-8B52-4B977F8F066E}" destId="{EB57F98D-E797-4290-B69B-D3DCC125E514}" srcOrd="1" destOrd="0" presId="urn:microsoft.com/office/officeart/2005/8/layout/hList1"/>
    <dgm:cxn modelId="{1880B968-916A-4E6C-9641-4378847346D2}" type="presParOf" srcId="{4073B957-F36B-4793-8B52-4B977F8F066E}" destId="{BF2082DB-4684-4C1F-8B6E-A0BF432AEBB1}" srcOrd="2" destOrd="0" presId="urn:microsoft.com/office/officeart/2005/8/layout/hList1"/>
    <dgm:cxn modelId="{7CB24A31-95AA-4B6B-A495-4E88AA36C2BB}" type="presParOf" srcId="{BF2082DB-4684-4C1F-8B6E-A0BF432AEBB1}" destId="{086368DA-B578-4F90-9C15-B7B7498A732F}" srcOrd="0" destOrd="0" presId="urn:microsoft.com/office/officeart/2005/8/layout/hList1"/>
    <dgm:cxn modelId="{752B5E20-C576-4A1E-8F47-AE998F89DB93}" type="presParOf" srcId="{BF2082DB-4684-4C1F-8B6E-A0BF432AEBB1}" destId="{E772F43F-54D6-4856-8347-C387005A2F72}" srcOrd="1" destOrd="0" presId="urn:microsoft.com/office/officeart/2005/8/layout/hList1"/>
    <dgm:cxn modelId="{49B09E2F-F196-4443-B3F0-335A49AEBC3F}" type="presParOf" srcId="{4073B957-F36B-4793-8B52-4B977F8F066E}" destId="{289BA518-F9F4-4F9F-85DA-56C5EE155032}" srcOrd="3" destOrd="0" presId="urn:microsoft.com/office/officeart/2005/8/layout/hList1"/>
    <dgm:cxn modelId="{82762561-EBC8-4602-B846-5BC81B13FB8A}" type="presParOf" srcId="{4073B957-F36B-4793-8B52-4B977F8F066E}" destId="{3C7A98C2-B484-4E2F-9E2E-96E7DFCA6203}" srcOrd="4" destOrd="0" presId="urn:microsoft.com/office/officeart/2005/8/layout/hList1"/>
    <dgm:cxn modelId="{914506EC-A8BC-471D-A2C2-6F5E52C941AB}" type="presParOf" srcId="{3C7A98C2-B484-4E2F-9E2E-96E7DFCA6203}" destId="{D4FC84F8-8EE2-41DD-8102-D6C1F368ABB7}" srcOrd="0" destOrd="0" presId="urn:microsoft.com/office/officeart/2005/8/layout/hList1"/>
    <dgm:cxn modelId="{2C2D99B0-E6AD-4AFD-BCB8-D8167D382271}" type="presParOf" srcId="{3C7A98C2-B484-4E2F-9E2E-96E7DFCA6203}" destId="{6A921A07-395E-4708-A6B8-AA790B29E16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C928B11-93EC-49CF-83A6-D426BC65A510}" type="doc">
      <dgm:prSet loTypeId="urn:microsoft.com/office/officeart/2005/8/layout/v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da-DK"/>
        </a:p>
      </dgm:t>
    </dgm:pt>
    <dgm:pt modelId="{819720E4-A27E-4FB1-A04F-A89D1EA22C8D}">
      <dgm:prSet phldrT="[Tekst]"/>
      <dgm:spPr/>
      <dgm:t>
        <a:bodyPr/>
        <a:lstStyle/>
        <a:p>
          <a:r>
            <a:rPr lang="da-DK" dirty="0"/>
            <a:t>Tilstedeværelsen af skriftsprogligt materiale </a:t>
          </a:r>
        </a:p>
      </dgm:t>
    </dgm:pt>
    <dgm:pt modelId="{FB604B24-9D1F-4B39-B553-8F1FFEF676FB}" type="parTrans" cxnId="{191E822C-FA93-4F9D-B9C3-0C2A7760E052}">
      <dgm:prSet/>
      <dgm:spPr/>
      <dgm:t>
        <a:bodyPr/>
        <a:lstStyle/>
        <a:p>
          <a:endParaRPr lang="da-DK"/>
        </a:p>
      </dgm:t>
    </dgm:pt>
    <dgm:pt modelId="{F9EDC59B-6DA6-4971-B029-496BF78E7B91}" type="sibTrans" cxnId="{191E822C-FA93-4F9D-B9C3-0C2A7760E052}">
      <dgm:prSet/>
      <dgm:spPr/>
      <dgm:t>
        <a:bodyPr/>
        <a:lstStyle/>
        <a:p>
          <a:endParaRPr lang="da-DK"/>
        </a:p>
      </dgm:t>
    </dgm:pt>
    <dgm:pt modelId="{4C0EE07B-622D-4503-86EE-C370BD8746BA}">
      <dgm:prSet phldrT="[Tekst]"/>
      <dgm:spPr/>
      <dgm:t>
        <a:bodyPr/>
        <a:lstStyle/>
        <a:p>
          <a:r>
            <a:rPr lang="da-DK" dirty="0"/>
            <a:t>Skriftsproglige materialer som bøger, plakater, collager, bogstaver mm. er til stede.</a:t>
          </a:r>
        </a:p>
      </dgm:t>
    </dgm:pt>
    <dgm:pt modelId="{B5DD5BA9-0DA1-453D-8E2C-F1DC7C58C1CF}" type="parTrans" cxnId="{EB9B7E9A-6C96-410D-8FE1-E7DCDDB86051}">
      <dgm:prSet/>
      <dgm:spPr/>
      <dgm:t>
        <a:bodyPr/>
        <a:lstStyle/>
        <a:p>
          <a:endParaRPr lang="da-DK"/>
        </a:p>
      </dgm:t>
    </dgm:pt>
    <dgm:pt modelId="{A747B694-3CD9-43D8-B47C-AD4DE1B8043B}" type="sibTrans" cxnId="{EB9B7E9A-6C96-410D-8FE1-E7DCDDB86051}">
      <dgm:prSet/>
      <dgm:spPr/>
      <dgm:t>
        <a:bodyPr/>
        <a:lstStyle/>
        <a:p>
          <a:endParaRPr lang="da-DK"/>
        </a:p>
      </dgm:t>
    </dgm:pt>
    <dgm:pt modelId="{84B8DA19-D1F2-43F3-BE5B-F5B3E1EA1299}">
      <dgm:prSet phldrT="[Tekst]"/>
      <dgm:spPr/>
      <dgm:t>
        <a:bodyPr/>
        <a:lstStyle/>
        <a:p>
          <a:r>
            <a:rPr lang="da-DK" dirty="0">
              <a:cs typeface="Arial" charset="0"/>
            </a:rPr>
            <a:t>Materialernes placering i rummet </a:t>
          </a:r>
          <a:endParaRPr lang="da-DK" dirty="0"/>
        </a:p>
      </dgm:t>
    </dgm:pt>
    <dgm:pt modelId="{C4A1239E-E4A0-4202-B84F-C1038DE066AA}" type="parTrans" cxnId="{DD27F582-7D79-4532-87CD-55784051E63D}">
      <dgm:prSet/>
      <dgm:spPr/>
      <dgm:t>
        <a:bodyPr/>
        <a:lstStyle/>
        <a:p>
          <a:endParaRPr lang="da-DK"/>
        </a:p>
      </dgm:t>
    </dgm:pt>
    <dgm:pt modelId="{5B5A7DEB-AB9D-42F2-A359-F6AEBFE10BB2}" type="sibTrans" cxnId="{DD27F582-7D79-4532-87CD-55784051E63D}">
      <dgm:prSet/>
      <dgm:spPr/>
      <dgm:t>
        <a:bodyPr/>
        <a:lstStyle/>
        <a:p>
          <a:endParaRPr lang="da-DK"/>
        </a:p>
      </dgm:t>
    </dgm:pt>
    <dgm:pt modelId="{FB6D11C4-754A-4FEE-88B1-D31D305B0877}">
      <dgm:prSet phldrT="[Tekst]"/>
      <dgm:spPr/>
      <dgm:t>
        <a:bodyPr/>
        <a:lstStyle/>
        <a:p>
          <a:r>
            <a:rPr lang="da-DK" dirty="0"/>
            <a:t>Materialerne er placeret, så børn kan nå/se uden hjælp.</a:t>
          </a:r>
        </a:p>
      </dgm:t>
    </dgm:pt>
    <dgm:pt modelId="{CA9F7B11-3303-4041-B4AB-D24C67896A47}" type="parTrans" cxnId="{1A97693E-38B5-46A3-81FA-90C1816F57A3}">
      <dgm:prSet/>
      <dgm:spPr/>
      <dgm:t>
        <a:bodyPr/>
        <a:lstStyle/>
        <a:p>
          <a:endParaRPr lang="da-DK"/>
        </a:p>
      </dgm:t>
    </dgm:pt>
    <dgm:pt modelId="{643B9C36-6999-4D8E-8C50-B0628EC5E52F}" type="sibTrans" cxnId="{1A97693E-38B5-46A3-81FA-90C1816F57A3}">
      <dgm:prSet/>
      <dgm:spPr/>
      <dgm:t>
        <a:bodyPr/>
        <a:lstStyle/>
        <a:p>
          <a:endParaRPr lang="da-DK"/>
        </a:p>
      </dgm:t>
    </dgm:pt>
    <dgm:pt modelId="{8442197F-D84A-42DD-B38F-E5B5B966FBF2}">
      <dgm:prSet phldrT="[Tekst]"/>
      <dgm:spPr/>
      <dgm:t>
        <a:bodyPr/>
        <a:lstStyle/>
        <a:p>
          <a:r>
            <a:rPr lang="da-DK" dirty="0"/>
            <a:t>Materialerne er indbydende.</a:t>
          </a:r>
        </a:p>
      </dgm:t>
    </dgm:pt>
    <dgm:pt modelId="{824E62C1-3E17-4427-B1BA-3B20D01226F9}" type="parTrans" cxnId="{362F7CAE-BE5E-4204-B261-2BF0C9B0E4E9}">
      <dgm:prSet/>
      <dgm:spPr/>
      <dgm:t>
        <a:bodyPr/>
        <a:lstStyle/>
        <a:p>
          <a:endParaRPr lang="da-DK"/>
        </a:p>
      </dgm:t>
    </dgm:pt>
    <dgm:pt modelId="{A1830F17-E9BF-459F-AC66-EE364E89AE16}" type="sibTrans" cxnId="{362F7CAE-BE5E-4204-B261-2BF0C9B0E4E9}">
      <dgm:prSet/>
      <dgm:spPr/>
      <dgm:t>
        <a:bodyPr/>
        <a:lstStyle/>
        <a:p>
          <a:endParaRPr lang="da-DK"/>
        </a:p>
      </dgm:t>
    </dgm:pt>
    <dgm:pt modelId="{29D2A67B-8675-456C-B808-1D05064102BC}">
      <dgm:prSet/>
      <dgm:spPr/>
      <dgm:t>
        <a:bodyPr/>
        <a:lstStyle/>
        <a:p>
          <a:r>
            <a:rPr lang="da-DK"/>
            <a:t>Børns samspil med materialerne. </a:t>
          </a:r>
          <a:endParaRPr lang="da-DK" dirty="0"/>
        </a:p>
      </dgm:t>
    </dgm:pt>
    <dgm:pt modelId="{1C1F4768-CCDC-47F8-A9ED-84EB240CCD90}" type="parTrans" cxnId="{97723180-DB3F-465A-8622-0BD8AAB91E56}">
      <dgm:prSet/>
      <dgm:spPr/>
      <dgm:t>
        <a:bodyPr/>
        <a:lstStyle/>
        <a:p>
          <a:endParaRPr lang="da-DK"/>
        </a:p>
      </dgm:t>
    </dgm:pt>
    <dgm:pt modelId="{16C671A7-764E-473C-83FC-E11D4B1EC8AE}" type="sibTrans" cxnId="{97723180-DB3F-465A-8622-0BD8AAB91E56}">
      <dgm:prSet/>
      <dgm:spPr/>
      <dgm:t>
        <a:bodyPr/>
        <a:lstStyle/>
        <a:p>
          <a:endParaRPr lang="da-DK"/>
        </a:p>
      </dgm:t>
    </dgm:pt>
    <dgm:pt modelId="{FB961321-AA2B-434E-B815-B7661F9A58B9}">
      <dgm:prSet/>
      <dgm:spPr/>
      <dgm:t>
        <a:bodyPr/>
        <a:lstStyle/>
        <a:p>
          <a:r>
            <a:rPr lang="da-DK" dirty="0"/>
            <a:t>Voksnes evne til at inddrage materialerne </a:t>
          </a:r>
          <a:endParaRPr lang="da-DK" dirty="0">
            <a:ea typeface="Arial" charset="0"/>
            <a:cs typeface="Arial" charset="0"/>
          </a:endParaRPr>
        </a:p>
      </dgm:t>
    </dgm:pt>
    <dgm:pt modelId="{1CEF4970-C75B-404D-8EB5-166E0C449A2D}" type="parTrans" cxnId="{0827DB2F-45E8-4698-9F69-87E74BB9030A}">
      <dgm:prSet/>
      <dgm:spPr/>
      <dgm:t>
        <a:bodyPr/>
        <a:lstStyle/>
        <a:p>
          <a:endParaRPr lang="da-DK"/>
        </a:p>
      </dgm:t>
    </dgm:pt>
    <dgm:pt modelId="{56388EB1-FF25-49CE-8B52-07FC2DF81F59}" type="sibTrans" cxnId="{0827DB2F-45E8-4698-9F69-87E74BB9030A}">
      <dgm:prSet/>
      <dgm:spPr/>
      <dgm:t>
        <a:bodyPr/>
        <a:lstStyle/>
        <a:p>
          <a:endParaRPr lang="da-DK"/>
        </a:p>
      </dgm:t>
    </dgm:pt>
    <dgm:pt modelId="{21556DCA-108E-4860-92E6-3FC4DEBECE89}">
      <dgm:prSet/>
      <dgm:spPr/>
      <dgm:t>
        <a:bodyPr/>
        <a:lstStyle/>
        <a:p>
          <a:r>
            <a:rPr lang="da-DK" dirty="0"/>
            <a:t>Børn bruger materialerne i leg, taler om dem og kigger på dem.</a:t>
          </a:r>
        </a:p>
      </dgm:t>
    </dgm:pt>
    <dgm:pt modelId="{E983E143-C82E-44C5-8B30-25A348FEB97C}" type="parTrans" cxnId="{0DF2D5FA-5A42-4E17-A740-A4CF4317C91E}">
      <dgm:prSet/>
      <dgm:spPr/>
      <dgm:t>
        <a:bodyPr/>
        <a:lstStyle/>
        <a:p>
          <a:endParaRPr lang="da-DK"/>
        </a:p>
      </dgm:t>
    </dgm:pt>
    <dgm:pt modelId="{9259148E-DECA-4056-9916-0928516ADDA8}" type="sibTrans" cxnId="{0DF2D5FA-5A42-4E17-A740-A4CF4317C91E}">
      <dgm:prSet/>
      <dgm:spPr/>
      <dgm:t>
        <a:bodyPr/>
        <a:lstStyle/>
        <a:p>
          <a:endParaRPr lang="da-DK"/>
        </a:p>
      </dgm:t>
    </dgm:pt>
    <dgm:pt modelId="{C57ABBC6-5BE8-4EEA-B33D-8156F3782C73}">
      <dgm:prSet/>
      <dgm:spPr/>
      <dgm:t>
        <a:bodyPr/>
        <a:lstStyle/>
        <a:p>
          <a:r>
            <a:rPr lang="da-DK" dirty="0"/>
            <a:t>Pædagogisk personale inddrager materialer i lege, samtaler og samspil og motiverer børn til selv at gøre det samme.</a:t>
          </a:r>
        </a:p>
      </dgm:t>
    </dgm:pt>
    <dgm:pt modelId="{8E5266CD-0C8E-4771-A41F-AAF6A97D46DE}" type="parTrans" cxnId="{1E4F05A3-5FD9-4EAC-9142-6F08321F6D23}">
      <dgm:prSet/>
      <dgm:spPr/>
      <dgm:t>
        <a:bodyPr/>
        <a:lstStyle/>
        <a:p>
          <a:endParaRPr lang="da-DK"/>
        </a:p>
      </dgm:t>
    </dgm:pt>
    <dgm:pt modelId="{317AD70C-BC6D-4D32-8DB2-EA8D6102DE98}" type="sibTrans" cxnId="{1E4F05A3-5FD9-4EAC-9142-6F08321F6D23}">
      <dgm:prSet/>
      <dgm:spPr/>
      <dgm:t>
        <a:bodyPr/>
        <a:lstStyle/>
        <a:p>
          <a:endParaRPr lang="da-DK"/>
        </a:p>
      </dgm:t>
    </dgm:pt>
    <dgm:pt modelId="{0E62A474-71DB-4762-8CFF-767BA8009AF9}" type="pres">
      <dgm:prSet presAssocID="{1C928B11-93EC-49CF-83A6-D426BC65A510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da-DK"/>
        </a:p>
      </dgm:t>
    </dgm:pt>
    <dgm:pt modelId="{D89782DA-C837-4FA9-AFFC-598B6DD966F7}" type="pres">
      <dgm:prSet presAssocID="{819720E4-A27E-4FB1-A04F-A89D1EA22C8D}" presName="linNode" presStyleCnt="0"/>
      <dgm:spPr/>
    </dgm:pt>
    <dgm:pt modelId="{D4B0DE20-B207-45DC-9133-486C4253EB6C}" type="pres">
      <dgm:prSet presAssocID="{819720E4-A27E-4FB1-A04F-A89D1EA22C8D}" presName="parent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4B6F314E-86B8-4ABE-98A5-7641EE0919CF}" type="pres">
      <dgm:prSet presAssocID="{819720E4-A27E-4FB1-A04F-A89D1EA22C8D}" presName="childShp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CD848B55-FC9F-4654-AF8B-B35865FF5849}" type="pres">
      <dgm:prSet presAssocID="{F9EDC59B-6DA6-4971-B029-496BF78E7B91}" presName="spacing" presStyleCnt="0"/>
      <dgm:spPr/>
    </dgm:pt>
    <dgm:pt modelId="{FF7A8372-7E06-4A77-9498-89CF5530692F}" type="pres">
      <dgm:prSet presAssocID="{84B8DA19-D1F2-43F3-BE5B-F5B3E1EA1299}" presName="linNode" presStyleCnt="0"/>
      <dgm:spPr/>
    </dgm:pt>
    <dgm:pt modelId="{B1C118AD-E4CB-46F1-AD4E-D153841FD261}" type="pres">
      <dgm:prSet presAssocID="{84B8DA19-D1F2-43F3-BE5B-F5B3E1EA1299}" presName="parent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DF09E99-B498-418A-A08D-3B56CF8BC228}" type="pres">
      <dgm:prSet presAssocID="{84B8DA19-D1F2-43F3-BE5B-F5B3E1EA1299}" presName="childShp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51822D87-D99E-40AF-A583-033D521DD0EB}" type="pres">
      <dgm:prSet presAssocID="{5B5A7DEB-AB9D-42F2-A359-F6AEBFE10BB2}" presName="spacing" presStyleCnt="0"/>
      <dgm:spPr/>
    </dgm:pt>
    <dgm:pt modelId="{135FC5EF-711A-4126-8158-DAE9B02F623F}" type="pres">
      <dgm:prSet presAssocID="{29D2A67B-8675-456C-B808-1D05064102BC}" presName="linNode" presStyleCnt="0"/>
      <dgm:spPr/>
    </dgm:pt>
    <dgm:pt modelId="{F055496D-62AE-47CA-BA55-19CE2085A7E8}" type="pres">
      <dgm:prSet presAssocID="{29D2A67B-8675-456C-B808-1D05064102BC}" presName="parent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C09DE0CC-7D04-44F6-8238-5D876D727B84}" type="pres">
      <dgm:prSet presAssocID="{29D2A67B-8675-456C-B808-1D05064102BC}" presName="childShp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1A02414-CAD0-4AD8-BADE-1FD87707A2E3}" type="pres">
      <dgm:prSet presAssocID="{16C671A7-764E-473C-83FC-E11D4B1EC8AE}" presName="spacing" presStyleCnt="0"/>
      <dgm:spPr/>
    </dgm:pt>
    <dgm:pt modelId="{91EA6EF3-18C7-4B1C-AECE-7269D6DFC5EA}" type="pres">
      <dgm:prSet presAssocID="{FB961321-AA2B-434E-B815-B7661F9A58B9}" presName="linNode" presStyleCnt="0"/>
      <dgm:spPr/>
    </dgm:pt>
    <dgm:pt modelId="{0AD80ECD-2329-46B0-91A5-1450A96CA46A}" type="pres">
      <dgm:prSet presAssocID="{FB961321-AA2B-434E-B815-B7661F9A58B9}" presName="parent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A6F24DC9-CEE8-4E3B-A36E-362D335CFE0D}" type="pres">
      <dgm:prSet presAssocID="{FB961321-AA2B-434E-B815-B7661F9A58B9}" presName="childShp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</dgm:ptLst>
  <dgm:cxnLst>
    <dgm:cxn modelId="{B102DEAB-CF08-4401-A39C-A1BA94633ECB}" type="presOf" srcId="{FB961321-AA2B-434E-B815-B7661F9A58B9}" destId="{0AD80ECD-2329-46B0-91A5-1450A96CA46A}" srcOrd="0" destOrd="0" presId="urn:microsoft.com/office/officeart/2005/8/layout/vList6"/>
    <dgm:cxn modelId="{EB9B7E9A-6C96-410D-8FE1-E7DCDDB86051}" srcId="{819720E4-A27E-4FB1-A04F-A89D1EA22C8D}" destId="{4C0EE07B-622D-4503-86EE-C370BD8746BA}" srcOrd="0" destOrd="0" parTransId="{B5DD5BA9-0DA1-453D-8E2C-F1DC7C58C1CF}" sibTransId="{A747B694-3CD9-43D8-B47C-AD4DE1B8043B}"/>
    <dgm:cxn modelId="{0827DB2F-45E8-4698-9F69-87E74BB9030A}" srcId="{1C928B11-93EC-49CF-83A6-D426BC65A510}" destId="{FB961321-AA2B-434E-B815-B7661F9A58B9}" srcOrd="3" destOrd="0" parTransId="{1CEF4970-C75B-404D-8EB5-166E0C449A2D}" sibTransId="{56388EB1-FF25-49CE-8B52-07FC2DF81F59}"/>
    <dgm:cxn modelId="{362F7CAE-BE5E-4204-B261-2BF0C9B0E4E9}" srcId="{84B8DA19-D1F2-43F3-BE5B-F5B3E1EA1299}" destId="{8442197F-D84A-42DD-B38F-E5B5B966FBF2}" srcOrd="1" destOrd="0" parTransId="{824E62C1-3E17-4427-B1BA-3B20D01226F9}" sibTransId="{A1830F17-E9BF-459F-AC66-EE364E89AE16}"/>
    <dgm:cxn modelId="{D63B8DBE-6EE1-46FB-BD59-768CA6C92AD1}" type="presOf" srcId="{FB6D11C4-754A-4FEE-88B1-D31D305B0877}" destId="{EDF09E99-B498-418A-A08D-3B56CF8BC228}" srcOrd="0" destOrd="0" presId="urn:microsoft.com/office/officeart/2005/8/layout/vList6"/>
    <dgm:cxn modelId="{30EF13EF-7BA2-4417-A600-C69DAA4DD5FF}" type="presOf" srcId="{84B8DA19-D1F2-43F3-BE5B-F5B3E1EA1299}" destId="{B1C118AD-E4CB-46F1-AD4E-D153841FD261}" srcOrd="0" destOrd="0" presId="urn:microsoft.com/office/officeart/2005/8/layout/vList6"/>
    <dgm:cxn modelId="{1E4F05A3-5FD9-4EAC-9142-6F08321F6D23}" srcId="{FB961321-AA2B-434E-B815-B7661F9A58B9}" destId="{C57ABBC6-5BE8-4EEA-B33D-8156F3782C73}" srcOrd="0" destOrd="0" parTransId="{8E5266CD-0C8E-4771-A41F-AAF6A97D46DE}" sibTransId="{317AD70C-BC6D-4D32-8DB2-EA8D6102DE98}"/>
    <dgm:cxn modelId="{3C69208A-AA52-41F8-907E-C3883782EE99}" type="presOf" srcId="{819720E4-A27E-4FB1-A04F-A89D1EA22C8D}" destId="{D4B0DE20-B207-45DC-9133-486C4253EB6C}" srcOrd="0" destOrd="0" presId="urn:microsoft.com/office/officeart/2005/8/layout/vList6"/>
    <dgm:cxn modelId="{97723180-DB3F-465A-8622-0BD8AAB91E56}" srcId="{1C928B11-93EC-49CF-83A6-D426BC65A510}" destId="{29D2A67B-8675-456C-B808-1D05064102BC}" srcOrd="2" destOrd="0" parTransId="{1C1F4768-CCDC-47F8-A9ED-84EB240CCD90}" sibTransId="{16C671A7-764E-473C-83FC-E11D4B1EC8AE}"/>
    <dgm:cxn modelId="{11385FFC-7361-4E9A-8273-C439420703F5}" type="presOf" srcId="{29D2A67B-8675-456C-B808-1D05064102BC}" destId="{F055496D-62AE-47CA-BA55-19CE2085A7E8}" srcOrd="0" destOrd="0" presId="urn:microsoft.com/office/officeart/2005/8/layout/vList6"/>
    <dgm:cxn modelId="{1A97693E-38B5-46A3-81FA-90C1816F57A3}" srcId="{84B8DA19-D1F2-43F3-BE5B-F5B3E1EA1299}" destId="{FB6D11C4-754A-4FEE-88B1-D31D305B0877}" srcOrd="0" destOrd="0" parTransId="{CA9F7B11-3303-4041-B4AB-D24C67896A47}" sibTransId="{643B9C36-6999-4D8E-8C50-B0628EC5E52F}"/>
    <dgm:cxn modelId="{AF289457-7792-49A2-857F-474EA0F44E90}" type="presOf" srcId="{4C0EE07B-622D-4503-86EE-C370BD8746BA}" destId="{4B6F314E-86B8-4ABE-98A5-7641EE0919CF}" srcOrd="0" destOrd="0" presId="urn:microsoft.com/office/officeart/2005/8/layout/vList6"/>
    <dgm:cxn modelId="{0DF2D5FA-5A42-4E17-A740-A4CF4317C91E}" srcId="{29D2A67B-8675-456C-B808-1D05064102BC}" destId="{21556DCA-108E-4860-92E6-3FC4DEBECE89}" srcOrd="0" destOrd="0" parTransId="{E983E143-C82E-44C5-8B30-25A348FEB97C}" sibTransId="{9259148E-DECA-4056-9916-0928516ADDA8}"/>
    <dgm:cxn modelId="{BE063F53-AF39-47D2-8C40-3FF35F0E8A9B}" type="presOf" srcId="{1C928B11-93EC-49CF-83A6-D426BC65A510}" destId="{0E62A474-71DB-4762-8CFF-767BA8009AF9}" srcOrd="0" destOrd="0" presId="urn:microsoft.com/office/officeart/2005/8/layout/vList6"/>
    <dgm:cxn modelId="{E7F1CDB9-D96D-4DA9-B332-13F0D81B2156}" type="presOf" srcId="{C57ABBC6-5BE8-4EEA-B33D-8156F3782C73}" destId="{A6F24DC9-CEE8-4E3B-A36E-362D335CFE0D}" srcOrd="0" destOrd="0" presId="urn:microsoft.com/office/officeart/2005/8/layout/vList6"/>
    <dgm:cxn modelId="{DD27F582-7D79-4532-87CD-55784051E63D}" srcId="{1C928B11-93EC-49CF-83A6-D426BC65A510}" destId="{84B8DA19-D1F2-43F3-BE5B-F5B3E1EA1299}" srcOrd="1" destOrd="0" parTransId="{C4A1239E-E4A0-4202-B84F-C1038DE066AA}" sibTransId="{5B5A7DEB-AB9D-42F2-A359-F6AEBFE10BB2}"/>
    <dgm:cxn modelId="{3560C33B-5F04-4E66-8748-AA857419882D}" type="presOf" srcId="{8442197F-D84A-42DD-B38F-E5B5B966FBF2}" destId="{EDF09E99-B498-418A-A08D-3B56CF8BC228}" srcOrd="0" destOrd="1" presId="urn:microsoft.com/office/officeart/2005/8/layout/vList6"/>
    <dgm:cxn modelId="{191E822C-FA93-4F9D-B9C3-0C2A7760E052}" srcId="{1C928B11-93EC-49CF-83A6-D426BC65A510}" destId="{819720E4-A27E-4FB1-A04F-A89D1EA22C8D}" srcOrd="0" destOrd="0" parTransId="{FB604B24-9D1F-4B39-B553-8F1FFEF676FB}" sibTransId="{F9EDC59B-6DA6-4971-B029-496BF78E7B91}"/>
    <dgm:cxn modelId="{A877F550-63DF-4DEF-8F3A-193B6F76C1F2}" type="presOf" srcId="{21556DCA-108E-4860-92E6-3FC4DEBECE89}" destId="{C09DE0CC-7D04-44F6-8238-5D876D727B84}" srcOrd="0" destOrd="0" presId="urn:microsoft.com/office/officeart/2005/8/layout/vList6"/>
    <dgm:cxn modelId="{83D439A0-8527-4E54-A401-79BBD96BEFD9}" type="presParOf" srcId="{0E62A474-71DB-4762-8CFF-767BA8009AF9}" destId="{D89782DA-C837-4FA9-AFFC-598B6DD966F7}" srcOrd="0" destOrd="0" presId="urn:microsoft.com/office/officeart/2005/8/layout/vList6"/>
    <dgm:cxn modelId="{797C0822-E8AF-4D31-AF3C-50F39515FF40}" type="presParOf" srcId="{D89782DA-C837-4FA9-AFFC-598B6DD966F7}" destId="{D4B0DE20-B207-45DC-9133-486C4253EB6C}" srcOrd="0" destOrd="0" presId="urn:microsoft.com/office/officeart/2005/8/layout/vList6"/>
    <dgm:cxn modelId="{9325E2E8-49EC-46A3-AB63-1A5ED7DCDFC1}" type="presParOf" srcId="{D89782DA-C837-4FA9-AFFC-598B6DD966F7}" destId="{4B6F314E-86B8-4ABE-98A5-7641EE0919CF}" srcOrd="1" destOrd="0" presId="urn:microsoft.com/office/officeart/2005/8/layout/vList6"/>
    <dgm:cxn modelId="{8817EA4C-7303-4E46-B0B6-E583EF269615}" type="presParOf" srcId="{0E62A474-71DB-4762-8CFF-767BA8009AF9}" destId="{CD848B55-FC9F-4654-AF8B-B35865FF5849}" srcOrd="1" destOrd="0" presId="urn:microsoft.com/office/officeart/2005/8/layout/vList6"/>
    <dgm:cxn modelId="{4C4E8410-A69B-4C2E-B280-AD095C6C610B}" type="presParOf" srcId="{0E62A474-71DB-4762-8CFF-767BA8009AF9}" destId="{FF7A8372-7E06-4A77-9498-89CF5530692F}" srcOrd="2" destOrd="0" presId="urn:microsoft.com/office/officeart/2005/8/layout/vList6"/>
    <dgm:cxn modelId="{61C639B8-7817-4663-A9FB-2C0C58762176}" type="presParOf" srcId="{FF7A8372-7E06-4A77-9498-89CF5530692F}" destId="{B1C118AD-E4CB-46F1-AD4E-D153841FD261}" srcOrd="0" destOrd="0" presId="urn:microsoft.com/office/officeart/2005/8/layout/vList6"/>
    <dgm:cxn modelId="{7CC53A3B-BD73-4839-A5B4-A19B9732DD63}" type="presParOf" srcId="{FF7A8372-7E06-4A77-9498-89CF5530692F}" destId="{EDF09E99-B498-418A-A08D-3B56CF8BC228}" srcOrd="1" destOrd="0" presId="urn:microsoft.com/office/officeart/2005/8/layout/vList6"/>
    <dgm:cxn modelId="{41355491-1D64-4373-832A-AF7E3742DDED}" type="presParOf" srcId="{0E62A474-71DB-4762-8CFF-767BA8009AF9}" destId="{51822D87-D99E-40AF-A583-033D521DD0EB}" srcOrd="3" destOrd="0" presId="urn:microsoft.com/office/officeart/2005/8/layout/vList6"/>
    <dgm:cxn modelId="{06030936-3899-4524-A341-7BF2C83BA7E6}" type="presParOf" srcId="{0E62A474-71DB-4762-8CFF-767BA8009AF9}" destId="{135FC5EF-711A-4126-8158-DAE9B02F623F}" srcOrd="4" destOrd="0" presId="urn:microsoft.com/office/officeart/2005/8/layout/vList6"/>
    <dgm:cxn modelId="{3CC161C6-18F0-4691-9D8B-B412374CF42F}" type="presParOf" srcId="{135FC5EF-711A-4126-8158-DAE9B02F623F}" destId="{F055496D-62AE-47CA-BA55-19CE2085A7E8}" srcOrd="0" destOrd="0" presId="urn:microsoft.com/office/officeart/2005/8/layout/vList6"/>
    <dgm:cxn modelId="{74FE3E30-073E-4F9B-90F5-1F77887BA551}" type="presParOf" srcId="{135FC5EF-711A-4126-8158-DAE9B02F623F}" destId="{C09DE0CC-7D04-44F6-8238-5D876D727B84}" srcOrd="1" destOrd="0" presId="urn:microsoft.com/office/officeart/2005/8/layout/vList6"/>
    <dgm:cxn modelId="{CA99CA8F-6139-4E28-9EE3-9BA4BF1CA36F}" type="presParOf" srcId="{0E62A474-71DB-4762-8CFF-767BA8009AF9}" destId="{E1A02414-CAD0-4AD8-BADE-1FD87707A2E3}" srcOrd="5" destOrd="0" presId="urn:microsoft.com/office/officeart/2005/8/layout/vList6"/>
    <dgm:cxn modelId="{B6DB17D0-11B0-4758-83CB-6A3BBDD21837}" type="presParOf" srcId="{0E62A474-71DB-4762-8CFF-767BA8009AF9}" destId="{91EA6EF3-18C7-4B1C-AECE-7269D6DFC5EA}" srcOrd="6" destOrd="0" presId="urn:microsoft.com/office/officeart/2005/8/layout/vList6"/>
    <dgm:cxn modelId="{95B012E8-8139-45C8-830D-F05FF7A2D3B2}" type="presParOf" srcId="{91EA6EF3-18C7-4B1C-AECE-7269D6DFC5EA}" destId="{0AD80ECD-2329-46B0-91A5-1450A96CA46A}" srcOrd="0" destOrd="0" presId="urn:microsoft.com/office/officeart/2005/8/layout/vList6"/>
    <dgm:cxn modelId="{1BF8187D-2341-496C-B396-7175B42F49C8}" type="presParOf" srcId="{91EA6EF3-18C7-4B1C-AECE-7269D6DFC5EA}" destId="{A6F24DC9-CEE8-4E3B-A36E-362D335CFE0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A0E67E-D586-4E1D-978E-DDAE6F5B12FC}">
      <dsp:nvSpPr>
        <dsp:cNvPr id="0" name=""/>
        <dsp:cNvSpPr/>
      </dsp:nvSpPr>
      <dsp:spPr>
        <a:xfrm>
          <a:off x="1196516" y="1527"/>
          <a:ext cx="3066222" cy="1839733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000" kern="1200" dirty="0">
              <a:solidFill>
                <a:schemeClr val="tx2"/>
              </a:solidFill>
            </a:rPr>
            <a:t>Trækker på forældres indsigt om barnet ved at forholde sig åbent og nysgerrigt.</a:t>
          </a:r>
        </a:p>
      </dsp:txBody>
      <dsp:txXfrm>
        <a:off x="1196516" y="1527"/>
        <a:ext cx="3066222" cy="1839733"/>
      </dsp:txXfrm>
    </dsp:sp>
    <dsp:sp modelId="{95D14008-9EAB-4065-A698-C3686C0D158D}">
      <dsp:nvSpPr>
        <dsp:cNvPr id="0" name=""/>
        <dsp:cNvSpPr/>
      </dsp:nvSpPr>
      <dsp:spPr>
        <a:xfrm>
          <a:off x="4569361" y="1527"/>
          <a:ext cx="3066222" cy="1839733"/>
        </a:xfrm>
        <a:prstGeom prst="rect">
          <a:avLst/>
        </a:prstGeom>
        <a:solidFill>
          <a:schemeClr val="accent2">
            <a:shade val="80000"/>
            <a:hueOff val="0"/>
            <a:satOff val="7684"/>
            <a:lumOff val="73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000" kern="1200" dirty="0">
              <a:solidFill>
                <a:schemeClr val="tx2"/>
              </a:solidFill>
            </a:rPr>
            <a:t>Giver forældre indsigt i aktiviteter, legetøj og kammerater, som optager barnet i hverdagen, og som forældre kan tale med deres børn om. </a:t>
          </a:r>
        </a:p>
      </dsp:txBody>
      <dsp:txXfrm>
        <a:off x="4569361" y="1527"/>
        <a:ext cx="3066222" cy="1839733"/>
      </dsp:txXfrm>
    </dsp:sp>
    <dsp:sp modelId="{3915308E-A68F-4E5A-B6AC-AAE552E4DA73}">
      <dsp:nvSpPr>
        <dsp:cNvPr id="0" name=""/>
        <dsp:cNvSpPr/>
      </dsp:nvSpPr>
      <dsp:spPr>
        <a:xfrm>
          <a:off x="1196516" y="2147882"/>
          <a:ext cx="3066222" cy="1839733"/>
        </a:xfrm>
        <a:prstGeom prst="rect">
          <a:avLst/>
        </a:prstGeom>
        <a:solidFill>
          <a:schemeClr val="accent2">
            <a:shade val="80000"/>
            <a:hueOff val="0"/>
            <a:satOff val="15368"/>
            <a:lumOff val="1479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000" kern="1200" dirty="0">
              <a:solidFill>
                <a:schemeClr val="tx2"/>
              </a:solidFill>
            </a:rPr>
            <a:t>Understøtter og inspirerer forældres sprogunderstøttende aktiviteter i hjemmet.</a:t>
          </a:r>
        </a:p>
      </dsp:txBody>
      <dsp:txXfrm>
        <a:off x="1196516" y="2147882"/>
        <a:ext cx="3066222" cy="1839733"/>
      </dsp:txXfrm>
    </dsp:sp>
    <dsp:sp modelId="{FF5AC03D-8C2D-4D94-A5EE-47AD185740D1}">
      <dsp:nvSpPr>
        <dsp:cNvPr id="0" name=""/>
        <dsp:cNvSpPr/>
      </dsp:nvSpPr>
      <dsp:spPr>
        <a:xfrm>
          <a:off x="4569361" y="2147882"/>
          <a:ext cx="3066222" cy="1839733"/>
        </a:xfrm>
        <a:prstGeom prst="rect">
          <a:avLst/>
        </a:prstGeom>
        <a:solidFill>
          <a:schemeClr val="accent2">
            <a:shade val="80000"/>
            <a:hueOff val="0"/>
            <a:satOff val="23052"/>
            <a:lumOff val="2219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000" kern="1200" dirty="0">
              <a:solidFill>
                <a:schemeClr val="tx2"/>
              </a:solidFill>
            </a:rPr>
            <a:t>Er særligt opmærksomme på at understøtte forældre til børn i sprogligt udsatte positioner.</a:t>
          </a:r>
        </a:p>
      </dsp:txBody>
      <dsp:txXfrm>
        <a:off x="4569361" y="2147882"/>
        <a:ext cx="3066222" cy="18397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79FA92-51ED-4FE2-85AF-25AE04A8AB33}">
      <dsp:nvSpPr>
        <dsp:cNvPr id="0" name=""/>
        <dsp:cNvSpPr/>
      </dsp:nvSpPr>
      <dsp:spPr>
        <a:xfrm>
          <a:off x="7858" y="39070"/>
          <a:ext cx="2988266" cy="29336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400" kern="1200" dirty="0"/>
            <a:t>Taler </a:t>
          </a:r>
        </a:p>
      </dsp:txBody>
      <dsp:txXfrm>
        <a:off x="7858" y="39070"/>
        <a:ext cx="2988266" cy="293366"/>
      </dsp:txXfrm>
    </dsp:sp>
    <dsp:sp modelId="{384BF95C-4947-4E97-8B68-118E60DDA941}">
      <dsp:nvSpPr>
        <dsp:cNvPr id="0" name=""/>
        <dsp:cNvSpPr/>
      </dsp:nvSpPr>
      <dsp:spPr>
        <a:xfrm>
          <a:off x="7858" y="323025"/>
          <a:ext cx="2988266" cy="2954306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a-DK" sz="1700" kern="1200" dirty="0">
              <a:solidFill>
                <a:schemeClr val="tx2"/>
              </a:solidFill>
            </a:rPr>
            <a:t>Børn taler sig ind i legen. Her observerer barnet legen og opdager et ”hul” i legen, som det kan udfylde, og bruger det som forhandlingsudspil: ”Skulle vi ikke sige, at jeg var gæsten i jeres restaurant?”.</a:t>
          </a:r>
        </a:p>
      </dsp:txBody>
      <dsp:txXfrm>
        <a:off x="7858" y="323025"/>
        <a:ext cx="2988266" cy="2954306"/>
      </dsp:txXfrm>
    </dsp:sp>
    <dsp:sp modelId="{086368DA-B578-4F90-9C15-B7B7498A732F}">
      <dsp:nvSpPr>
        <dsp:cNvPr id="0" name=""/>
        <dsp:cNvSpPr/>
      </dsp:nvSpPr>
      <dsp:spPr>
        <a:xfrm>
          <a:off x="3414482" y="39070"/>
          <a:ext cx="2988266" cy="29336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400" kern="1200" dirty="0"/>
            <a:t>Handler</a:t>
          </a:r>
        </a:p>
      </dsp:txBody>
      <dsp:txXfrm>
        <a:off x="3414482" y="39070"/>
        <a:ext cx="2988266" cy="293366"/>
      </dsp:txXfrm>
    </dsp:sp>
    <dsp:sp modelId="{E772F43F-54D6-4856-8347-C387005A2F72}">
      <dsp:nvSpPr>
        <dsp:cNvPr id="0" name=""/>
        <dsp:cNvSpPr/>
      </dsp:nvSpPr>
      <dsp:spPr>
        <a:xfrm>
          <a:off x="3414482" y="323025"/>
          <a:ext cx="2988266" cy="2954306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a-DK" sz="1700" kern="1200" dirty="0">
              <a:solidFill>
                <a:schemeClr val="tx2"/>
              </a:solidFill>
            </a:rPr>
            <a:t>Børn handler sig ind i legen. Her bidrager barnet direkte til legen uden at spørge, fx ved at begynde at vaske op i køkkenlegen. Det kan også være barnet, der imiterer to kammerater til frokost ved at dingle med spaghetti højt i luften og grine og dermed blive en del af kammeraternes leg.</a:t>
          </a:r>
        </a:p>
      </dsp:txBody>
      <dsp:txXfrm>
        <a:off x="3414482" y="323025"/>
        <a:ext cx="2988266" cy="2954306"/>
      </dsp:txXfrm>
    </dsp:sp>
    <dsp:sp modelId="{D4FC84F8-8EE2-41DD-8102-D6C1F368ABB7}">
      <dsp:nvSpPr>
        <dsp:cNvPr id="0" name=""/>
        <dsp:cNvSpPr/>
      </dsp:nvSpPr>
      <dsp:spPr>
        <a:xfrm>
          <a:off x="6821106" y="39070"/>
          <a:ext cx="2988266" cy="29336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400" kern="1200" dirty="0"/>
            <a:t>Signalerer</a:t>
          </a:r>
        </a:p>
      </dsp:txBody>
      <dsp:txXfrm>
        <a:off x="6821106" y="39070"/>
        <a:ext cx="2988266" cy="293366"/>
      </dsp:txXfrm>
    </dsp:sp>
    <dsp:sp modelId="{6A921A07-395E-4708-A6B8-AA790B29E162}">
      <dsp:nvSpPr>
        <dsp:cNvPr id="0" name=""/>
        <dsp:cNvSpPr/>
      </dsp:nvSpPr>
      <dsp:spPr>
        <a:xfrm>
          <a:off x="6821106" y="323025"/>
          <a:ext cx="2988266" cy="2954306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a-DK" sz="1700" kern="1200" dirty="0">
              <a:solidFill>
                <a:schemeClr val="tx2"/>
              </a:solidFill>
            </a:rPr>
            <a:t>Børn signalerer sig ind i legen. Her gør barnet opmærksom på sig selv ved at stå i nærheden, få øjenkontakt eller give en venlig berøring og derigennem give anledning til at blive inviteret ind i legen.</a:t>
          </a:r>
        </a:p>
      </dsp:txBody>
      <dsp:txXfrm>
        <a:off x="6821106" y="323025"/>
        <a:ext cx="2988266" cy="29543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6F314E-86B8-4ABE-98A5-7641EE0919CF}">
      <dsp:nvSpPr>
        <dsp:cNvPr id="0" name=""/>
        <dsp:cNvSpPr/>
      </dsp:nvSpPr>
      <dsp:spPr>
        <a:xfrm>
          <a:off x="2922935" y="1375"/>
          <a:ext cx="4384404" cy="1090876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a-DK" sz="1600" kern="1200" dirty="0"/>
            <a:t>Skriftsproglige materialer som bøger, plakater, collager, bogstaver mm. er til stede.</a:t>
          </a:r>
        </a:p>
      </dsp:txBody>
      <dsp:txXfrm>
        <a:off x="2922935" y="137735"/>
        <a:ext cx="3975326" cy="818157"/>
      </dsp:txXfrm>
    </dsp:sp>
    <dsp:sp modelId="{D4B0DE20-B207-45DC-9133-486C4253EB6C}">
      <dsp:nvSpPr>
        <dsp:cNvPr id="0" name=""/>
        <dsp:cNvSpPr/>
      </dsp:nvSpPr>
      <dsp:spPr>
        <a:xfrm>
          <a:off x="0" y="1375"/>
          <a:ext cx="2922936" cy="109087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200" kern="1200" dirty="0"/>
            <a:t>Tilstedeværelsen af skriftsprogligt materiale </a:t>
          </a:r>
        </a:p>
      </dsp:txBody>
      <dsp:txXfrm>
        <a:off x="53252" y="54627"/>
        <a:ext cx="2816432" cy="984372"/>
      </dsp:txXfrm>
    </dsp:sp>
    <dsp:sp modelId="{EDF09E99-B498-418A-A08D-3B56CF8BC228}">
      <dsp:nvSpPr>
        <dsp:cNvPr id="0" name=""/>
        <dsp:cNvSpPr/>
      </dsp:nvSpPr>
      <dsp:spPr>
        <a:xfrm>
          <a:off x="2922935" y="1201339"/>
          <a:ext cx="4384404" cy="1090876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a-DK" sz="1600" kern="1200" dirty="0"/>
            <a:t>Materialerne er placeret, så børn kan nå/se uden hjælp.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a-DK" sz="1600" kern="1200" dirty="0"/>
            <a:t>Materialerne er indbydende.</a:t>
          </a:r>
        </a:p>
      </dsp:txBody>
      <dsp:txXfrm>
        <a:off x="2922935" y="1337699"/>
        <a:ext cx="3975326" cy="818157"/>
      </dsp:txXfrm>
    </dsp:sp>
    <dsp:sp modelId="{B1C118AD-E4CB-46F1-AD4E-D153841FD261}">
      <dsp:nvSpPr>
        <dsp:cNvPr id="0" name=""/>
        <dsp:cNvSpPr/>
      </dsp:nvSpPr>
      <dsp:spPr>
        <a:xfrm>
          <a:off x="0" y="1201339"/>
          <a:ext cx="2922936" cy="109087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200" kern="1200" dirty="0">
              <a:cs typeface="Arial" charset="0"/>
            </a:rPr>
            <a:t>Materialernes placering i rummet </a:t>
          </a:r>
          <a:endParaRPr lang="da-DK" sz="2200" kern="1200" dirty="0"/>
        </a:p>
      </dsp:txBody>
      <dsp:txXfrm>
        <a:off x="53252" y="1254591"/>
        <a:ext cx="2816432" cy="984372"/>
      </dsp:txXfrm>
    </dsp:sp>
    <dsp:sp modelId="{C09DE0CC-7D04-44F6-8238-5D876D727B84}">
      <dsp:nvSpPr>
        <dsp:cNvPr id="0" name=""/>
        <dsp:cNvSpPr/>
      </dsp:nvSpPr>
      <dsp:spPr>
        <a:xfrm>
          <a:off x="2922935" y="2401304"/>
          <a:ext cx="4384404" cy="1090876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a-DK" sz="1600" kern="1200" dirty="0"/>
            <a:t>Børn bruger materialerne i leg, taler om dem og kigger på dem.</a:t>
          </a:r>
        </a:p>
      </dsp:txBody>
      <dsp:txXfrm>
        <a:off x="2922935" y="2537664"/>
        <a:ext cx="3975326" cy="818157"/>
      </dsp:txXfrm>
    </dsp:sp>
    <dsp:sp modelId="{F055496D-62AE-47CA-BA55-19CE2085A7E8}">
      <dsp:nvSpPr>
        <dsp:cNvPr id="0" name=""/>
        <dsp:cNvSpPr/>
      </dsp:nvSpPr>
      <dsp:spPr>
        <a:xfrm>
          <a:off x="0" y="2401304"/>
          <a:ext cx="2922936" cy="109087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200" kern="1200"/>
            <a:t>Børns samspil med materialerne. </a:t>
          </a:r>
          <a:endParaRPr lang="da-DK" sz="2200" kern="1200" dirty="0"/>
        </a:p>
      </dsp:txBody>
      <dsp:txXfrm>
        <a:off x="53252" y="2454556"/>
        <a:ext cx="2816432" cy="984372"/>
      </dsp:txXfrm>
    </dsp:sp>
    <dsp:sp modelId="{A6F24DC9-CEE8-4E3B-A36E-362D335CFE0D}">
      <dsp:nvSpPr>
        <dsp:cNvPr id="0" name=""/>
        <dsp:cNvSpPr/>
      </dsp:nvSpPr>
      <dsp:spPr>
        <a:xfrm>
          <a:off x="2922935" y="3601268"/>
          <a:ext cx="4384404" cy="1090876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a-DK" sz="1600" kern="1200" dirty="0"/>
            <a:t>Pædagogisk personale inddrager materialer i lege, samtaler og samspil og motiverer børn til selv at gøre det samme.</a:t>
          </a:r>
        </a:p>
      </dsp:txBody>
      <dsp:txXfrm>
        <a:off x="2922935" y="3737628"/>
        <a:ext cx="3975326" cy="818157"/>
      </dsp:txXfrm>
    </dsp:sp>
    <dsp:sp modelId="{0AD80ECD-2329-46B0-91A5-1450A96CA46A}">
      <dsp:nvSpPr>
        <dsp:cNvPr id="0" name=""/>
        <dsp:cNvSpPr/>
      </dsp:nvSpPr>
      <dsp:spPr>
        <a:xfrm>
          <a:off x="0" y="3601268"/>
          <a:ext cx="2922936" cy="109087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200" kern="1200" dirty="0"/>
            <a:t>Voksnes evne til at inddrage materialerne </a:t>
          </a:r>
          <a:endParaRPr lang="da-DK" sz="2200" kern="1200" dirty="0">
            <a:ea typeface="Arial" charset="0"/>
            <a:cs typeface="Arial" charset="0"/>
          </a:endParaRPr>
        </a:p>
      </dsp:txBody>
      <dsp:txXfrm>
        <a:off x="53252" y="3654520"/>
        <a:ext cx="2816432" cy="9843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CB5119-5977-4F13-B80D-3025B9AEE1E0}" type="datetimeFigureOut">
              <a:rPr lang="da-DK" smtClean="0"/>
              <a:t>03-04-2023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2DCC36-45CD-46B5-86BF-1A9C797328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2844529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05D0C3-392E-9549-B659-63F2F3E93DA8}" type="datetimeFigureOut">
              <a:rPr lang="da-DK" smtClean="0"/>
              <a:t>03-04-2023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6EC446-DA2F-2843-9D26-BE065E2806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996466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49727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Forslag: </a:t>
            </a:r>
            <a:br>
              <a:rPr lang="da-DK" dirty="0"/>
            </a:br>
            <a:r>
              <a:rPr lang="da-DK" dirty="0"/>
              <a:t>Tid i alt: 90 minutter:</a:t>
            </a:r>
          </a:p>
          <a:p>
            <a:endParaRPr lang="da-DK" dirty="0"/>
          </a:p>
          <a:p>
            <a:pPr marL="171450" indent="-171450">
              <a:buFontTx/>
              <a:buChar char="-"/>
            </a:pPr>
            <a:r>
              <a:rPr lang="da-DK" dirty="0"/>
              <a:t>Introduktion: 5</a:t>
            </a:r>
            <a:r>
              <a:rPr lang="da-DK" baseline="0" dirty="0"/>
              <a:t> minutter</a:t>
            </a:r>
          </a:p>
          <a:p>
            <a:pPr marL="171450" indent="-171450">
              <a:buFontTx/>
              <a:buChar char="-"/>
            </a:pPr>
            <a:r>
              <a:rPr lang="da-DK" dirty="0"/>
              <a:t>Emne 1: 25 min. (10 minutters oplæg, 15 minutters øvelser)</a:t>
            </a:r>
          </a:p>
          <a:p>
            <a:pPr marL="171450" indent="-171450">
              <a:buFontTx/>
              <a:buChar char="-"/>
            </a:pPr>
            <a:r>
              <a:rPr lang="da-DK" dirty="0"/>
              <a:t>Emne 2: 25 min. (10 minutters oplæg, 15 minutters øvelser)</a:t>
            </a:r>
          </a:p>
          <a:p>
            <a:pPr marL="171450" indent="-171450">
              <a:buFontTx/>
              <a:buChar char="-"/>
            </a:pPr>
            <a:r>
              <a:rPr lang="da-DK" dirty="0"/>
              <a:t>Emne 3: 25 min (10 minutter oplæg, 15)</a:t>
            </a:r>
          </a:p>
          <a:p>
            <a:pPr marL="171450" indent="-171450">
              <a:buFontTx/>
              <a:buChar char="-"/>
            </a:pPr>
            <a:r>
              <a:rPr lang="da-DK" dirty="0"/>
              <a:t>Opsamling: 10 min.</a:t>
            </a:r>
          </a:p>
          <a:p>
            <a:pPr marL="171450" indent="-171450">
              <a:buFontTx/>
              <a:buChar char="-"/>
            </a:pPr>
            <a:endParaRPr lang="da-DK" dirty="0"/>
          </a:p>
          <a:p>
            <a:r>
              <a:rPr lang="da-DK" sz="1200" dirty="0">
                <a:solidFill>
                  <a:schemeClr val="tx2"/>
                </a:solidFill>
              </a:rPr>
              <a:t>Modulet kan brydes op, så I arbejder med ét emne ad gangen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51967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Introduktion:  min. 5</a:t>
            </a:r>
            <a:r>
              <a:rPr lang="da-DK" baseline="0" dirty="0"/>
              <a:t> minutter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318419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848635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348652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444597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184482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Emne</a:t>
            </a:r>
            <a:r>
              <a:rPr lang="da-DK" baseline="0" dirty="0"/>
              <a:t> 1: </a:t>
            </a:r>
            <a:r>
              <a:rPr lang="da-DK" dirty="0"/>
              <a:t>Beregn 10 minutter til oplægget</a:t>
            </a:r>
            <a:r>
              <a:rPr lang="da-DK" baseline="0" dirty="0"/>
              <a:t> og 15 min. til øvelsen, som afslutter emnet. (6 slides i alt)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918449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973574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78089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637001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596462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970087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dirty="0">
                <a:solidFill>
                  <a:schemeClr val="bg1"/>
                </a:solidFill>
              </a:rPr>
              <a:t>Brug 15 min.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dirty="0">
                <a:solidFill>
                  <a:schemeClr val="bg1"/>
                </a:solidFill>
              </a:rPr>
              <a:t>Noter</a:t>
            </a:r>
            <a:r>
              <a:rPr lang="da-DK" sz="1200" baseline="0" dirty="0">
                <a:solidFill>
                  <a:schemeClr val="bg1"/>
                </a:solidFill>
              </a:rPr>
              <a:t> fælles drøftelser for input til læreplan og videre arbejde</a:t>
            </a:r>
            <a:endParaRPr lang="da-DK" sz="1200" dirty="0">
              <a:solidFill>
                <a:schemeClr val="bg1"/>
              </a:solidFill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330845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Emne 2: Beregn 10 minutter</a:t>
            </a:r>
            <a:r>
              <a:rPr lang="da-DK" baseline="0" dirty="0"/>
              <a:t> til oplæg og 15 minutter til øvelsen (5 slides i alt)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610821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310481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dirty="0">
                <a:solidFill>
                  <a:schemeClr val="bg1"/>
                </a:solidFill>
              </a:rPr>
              <a:t>Brug 15 min: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a-DK" sz="1200" dirty="0">
                <a:solidFill>
                  <a:schemeClr val="bg1"/>
                </a:solidFill>
              </a:rPr>
              <a:t>3 min på individuel</a:t>
            </a:r>
            <a:r>
              <a:rPr lang="da-DK" sz="1200" baseline="0" dirty="0">
                <a:solidFill>
                  <a:schemeClr val="bg1"/>
                </a:solidFill>
              </a:rPr>
              <a:t> hurtigskrivning (brainstorm) for de to spørgsmål.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a-DK" sz="1200" baseline="0" dirty="0">
                <a:solidFill>
                  <a:schemeClr val="bg1"/>
                </a:solidFill>
              </a:rPr>
              <a:t>7 min på drøftelse med sidemand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a-DK" sz="1200" baseline="0" dirty="0">
                <a:solidFill>
                  <a:schemeClr val="bg1"/>
                </a:solidFill>
              </a:rPr>
              <a:t>5 min på plenum opsamling</a:t>
            </a:r>
            <a:endParaRPr lang="da-DK" sz="1200" dirty="0">
              <a:solidFill>
                <a:schemeClr val="bg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dirty="0">
                <a:solidFill>
                  <a:schemeClr val="bg1"/>
                </a:solidFill>
              </a:rPr>
              <a:t>Noter</a:t>
            </a:r>
            <a:r>
              <a:rPr lang="da-DK" sz="1200" baseline="0" dirty="0">
                <a:solidFill>
                  <a:schemeClr val="bg1"/>
                </a:solidFill>
              </a:rPr>
              <a:t> fælles drøftelser for input til læreplan og videre arbejde</a:t>
            </a:r>
            <a:endParaRPr lang="da-DK" sz="1200" dirty="0">
              <a:solidFill>
                <a:schemeClr val="bg1"/>
              </a:solidFill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862146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Beregn 15 minutter til oplægget</a:t>
            </a:r>
            <a:r>
              <a:rPr lang="da-DK" baseline="0" dirty="0"/>
              <a:t> og 10 min. til øvelsen, som afslutter emnet. (7 slides i alt)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831450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24574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39138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292084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124454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136602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406884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Brug ca. 10 min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824454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Brug</a:t>
            </a:r>
            <a:r>
              <a:rPr lang="da-DK" baseline="0" dirty="0"/>
              <a:t> gerne min. 10 minutter.</a:t>
            </a:r>
          </a:p>
          <a:p>
            <a:r>
              <a:rPr lang="da-DK" baseline="0" dirty="0"/>
              <a:t>Notér undervejs for input til læreplan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65007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, foto / lys baggru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dsholder til billede 17"/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noFill/>
          <a:ln>
            <a:noFill/>
          </a:ln>
        </p:spPr>
        <p:txBody>
          <a:bodyPr/>
          <a:lstStyle>
            <a:lvl1pPr marL="0" indent="0" algn="ctr">
              <a:buNone/>
              <a:defRPr sz="2000" baseline="0">
                <a:solidFill>
                  <a:schemeClr val="tx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792000" y="4104000"/>
            <a:ext cx="9000002" cy="1766309"/>
          </a:xfrm>
          <a:solidFill>
            <a:schemeClr val="bg1"/>
          </a:solidFill>
        </p:spPr>
        <p:txBody>
          <a:bodyPr lIns="288000" tIns="180000" rIns="180000" bIns="180000" anchor="t" anchorCtr="0">
            <a:normAutofit/>
          </a:bodyPr>
          <a:lstStyle>
            <a:lvl1pPr>
              <a:defRPr sz="4800" kern="0" spc="0" baseline="0"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Præsentationstitel</a:t>
            </a:r>
            <a:br>
              <a:rPr lang="da-DK" dirty="0"/>
            </a:br>
            <a:r>
              <a:rPr lang="da-DK" dirty="0"/>
              <a:t>i op til tre linjer</a:t>
            </a:r>
          </a:p>
        </p:txBody>
      </p:sp>
      <p:sp>
        <p:nvSpPr>
          <p:cNvPr id="3" name="Tekstboks 2"/>
          <p:cNvSpPr txBox="1"/>
          <p:nvPr/>
        </p:nvSpPr>
        <p:spPr>
          <a:xfrm>
            <a:off x="12684051" y="0"/>
            <a:ext cx="2640000" cy="29238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00" b="1" dirty="0">
                <a:solidFill>
                  <a:schemeClr val="bg2">
                    <a:lumMod val="50000"/>
                  </a:schemeClr>
                </a:solidFill>
              </a:rPr>
              <a:t>Indsæt foto:</a:t>
            </a:r>
          </a:p>
          <a:p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Klik på det lille fotoikon</a:t>
            </a: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og vælg det ønskede foto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i dialogboksen.</a:t>
            </a:r>
          </a:p>
          <a:p>
            <a:endParaRPr lang="da-DK" sz="1000" baseline="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>
                <a:solidFill>
                  <a:schemeClr val="bg2">
                    <a:lumMod val="50000"/>
                  </a:schemeClr>
                </a:solidFill>
              </a:rPr>
              <a:t>Skift eksisterende foto:</a:t>
            </a:r>
          </a:p>
          <a:p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Klik på foto og brug derefter slettetasten </a:t>
            </a:r>
            <a:br>
              <a:rPr lang="da-DK" sz="10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til at fjerne det eksisterende foto. </a:t>
            </a:r>
            <a:br>
              <a:rPr lang="da-DK" sz="10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Gentag</a:t>
            </a: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 proceduren for indsættelse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af foto som beskrevet ovenfor.</a:t>
            </a:r>
          </a:p>
          <a:p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Når foto er placeret, højreklik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og vælg ”Placér bagerst”.</a:t>
            </a:r>
          </a:p>
          <a:p>
            <a:endParaRPr lang="da-DK" sz="1000" baseline="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>
                <a:solidFill>
                  <a:schemeClr val="bg2">
                    <a:lumMod val="50000"/>
                  </a:schemeClr>
                </a:solidFill>
              </a:rPr>
              <a:t>Skift baggrundsfarve:</a:t>
            </a:r>
          </a:p>
          <a:p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Klik på </a:t>
            </a: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fanen ”Design”, vælg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”Formatér baggrund” og vælg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den ønskede farve fra farvepaletten.</a:t>
            </a:r>
          </a:p>
          <a:p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Tjek at logoet kan ses tydeligt, hvis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ikke, så vælg en farve der er lidt lysere.</a:t>
            </a:r>
          </a:p>
        </p:txBody>
      </p:sp>
      <p:sp>
        <p:nvSpPr>
          <p:cNvPr id="8" name="Pladsholder til tekst 8">
            <a:extLst>
              <a:ext uri="{FF2B5EF4-FFF2-40B4-BE49-F238E27FC236}">
                <a16:creationId xmlns:a16="http://schemas.microsoft.com/office/drawing/2014/main" id="{88B61B58-7855-4876-B461-879CA021F72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4104000"/>
            <a:ext cx="612000" cy="2340000"/>
          </a:xfrm>
          <a:solidFill>
            <a:schemeClr val="tx1"/>
          </a:solidFill>
          <a:ln>
            <a:noFill/>
          </a:ln>
        </p:spPr>
        <p:txBody>
          <a:bodyPr/>
          <a:lstStyle>
            <a:lvl1pPr>
              <a:defRPr sz="100">
                <a:noFill/>
              </a:defRPr>
            </a:lvl1pPr>
            <a:lvl2pPr>
              <a:defRPr sz="100">
                <a:solidFill>
                  <a:srgbClr val="413282"/>
                </a:solidFill>
              </a:defRPr>
            </a:lvl2pPr>
            <a:lvl3pPr>
              <a:defRPr sz="100">
                <a:solidFill>
                  <a:srgbClr val="413282"/>
                </a:solidFill>
              </a:defRPr>
            </a:lvl3pPr>
            <a:lvl4pPr>
              <a:defRPr sz="100">
                <a:solidFill>
                  <a:srgbClr val="413282"/>
                </a:solidFill>
              </a:defRPr>
            </a:lvl4pPr>
            <a:lvl5pPr>
              <a:defRPr sz="100">
                <a:solidFill>
                  <a:srgbClr val="413282"/>
                </a:solidFill>
              </a:defRPr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27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92000" y="5870309"/>
            <a:ext cx="9000001" cy="573691"/>
          </a:xfrm>
          <a:solidFill>
            <a:schemeClr val="bg1"/>
          </a:solidFill>
        </p:spPr>
        <p:txBody>
          <a:bodyPr lIns="288000" bIns="144000" anchor="b" anchorCtr="0">
            <a:normAutofit/>
          </a:bodyPr>
          <a:lstStyle>
            <a:lvl1pPr marL="0" indent="0" algn="l">
              <a:spcAft>
                <a:spcPts val="400"/>
              </a:spcAft>
              <a:buNone/>
              <a:defRPr sz="14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Undertitel til præsentationen i op til to linjer</a:t>
            </a:r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8C8D4588-A254-4AF7-A259-9C485E400FC3}"/>
              </a:ext>
            </a:extLst>
          </p:cNvPr>
          <p:cNvSpPr>
            <a:spLocks noGrp="1" noChangeAspect="1"/>
          </p:cNvSpPr>
          <p:nvPr>
            <p:ph type="body" sz="quarter" idx="17"/>
          </p:nvPr>
        </p:nvSpPr>
        <p:spPr>
          <a:xfrm>
            <a:off x="10120510" y="5945034"/>
            <a:ext cx="1800000" cy="459184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310AF1AF-918E-4E02-AFD3-B8A1A5A88A5B}"/>
              </a:ext>
            </a:extLst>
          </p:cNvPr>
          <p:cNvGrpSpPr/>
          <p:nvPr/>
        </p:nvGrpSpPr>
        <p:grpSpPr>
          <a:xfrm>
            <a:off x="12684051" y="3121250"/>
            <a:ext cx="2520000" cy="3008632"/>
            <a:chOff x="12684051" y="2949800"/>
            <a:chExt cx="2520000" cy="3008632"/>
          </a:xfrm>
        </p:grpSpPr>
        <p:grpSp>
          <p:nvGrpSpPr>
            <p:cNvPr id="6" name="Gruppe 5">
              <a:extLst>
                <a:ext uri="{FF2B5EF4-FFF2-40B4-BE49-F238E27FC236}">
                  <a16:creationId xmlns:a16="http://schemas.microsoft.com/office/drawing/2014/main" id="{7DE4D937-01CD-4408-8A44-92A98E6B4452}"/>
                </a:ext>
              </a:extLst>
            </p:cNvPr>
            <p:cNvGrpSpPr/>
            <p:nvPr/>
          </p:nvGrpSpPr>
          <p:grpSpPr>
            <a:xfrm>
              <a:off x="12684051" y="2949800"/>
              <a:ext cx="2520000" cy="1429503"/>
              <a:chOff x="12684051" y="3214496"/>
              <a:chExt cx="2520000" cy="1429503"/>
            </a:xfrm>
          </p:grpSpPr>
          <p:pic>
            <p:nvPicPr>
              <p:cNvPr id="5" name="Billede 4">
                <a:extLst>
                  <a:ext uri="{FF2B5EF4-FFF2-40B4-BE49-F238E27FC236}">
                    <a16:creationId xmlns:a16="http://schemas.microsoft.com/office/drawing/2014/main" id="{7146649D-DEED-46AA-98C0-E138D8EA5E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690370" y="3429000"/>
                <a:ext cx="2159998" cy="1214999"/>
              </a:xfrm>
              <a:prstGeom prst="rect">
                <a:avLst/>
              </a:prstGeom>
            </p:spPr>
          </p:pic>
          <p:sp>
            <p:nvSpPr>
              <p:cNvPr id="13" name="Tekstboks 2">
                <a:extLst>
                  <a:ext uri="{FF2B5EF4-FFF2-40B4-BE49-F238E27FC236}">
                    <a16:creationId xmlns:a16="http://schemas.microsoft.com/office/drawing/2014/main" id="{FB6B4EED-1A7A-48CB-B223-C02620A0B3E2}"/>
                  </a:ext>
                </a:extLst>
              </p:cNvPr>
              <p:cNvSpPr txBox="1"/>
              <p:nvPr/>
            </p:nvSpPr>
            <p:spPr>
              <a:xfrm>
                <a:off x="12684051" y="3214496"/>
                <a:ext cx="2520000" cy="216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da-DK" sz="1000" b="1" dirty="0">
                    <a:solidFill>
                      <a:schemeClr val="bg2">
                        <a:lumMod val="50000"/>
                      </a:schemeClr>
                    </a:solidFill>
                  </a:rPr>
                  <a:t>Forside med farvet bund</a:t>
                </a:r>
              </a:p>
            </p:txBody>
          </p:sp>
        </p:grpSp>
        <p:grpSp>
          <p:nvGrpSpPr>
            <p:cNvPr id="19" name="Gruppe 18">
              <a:extLst>
                <a:ext uri="{FF2B5EF4-FFF2-40B4-BE49-F238E27FC236}">
                  <a16:creationId xmlns:a16="http://schemas.microsoft.com/office/drawing/2014/main" id="{3A3314B6-06F1-4C23-9845-4130A4B7D4AB}"/>
                </a:ext>
              </a:extLst>
            </p:cNvPr>
            <p:cNvGrpSpPr/>
            <p:nvPr/>
          </p:nvGrpSpPr>
          <p:grpSpPr>
            <a:xfrm>
              <a:off x="12684051" y="4525841"/>
              <a:ext cx="2520000" cy="1432591"/>
              <a:chOff x="12684051" y="4790537"/>
              <a:chExt cx="2520000" cy="1432591"/>
            </a:xfrm>
          </p:grpSpPr>
          <p:pic>
            <p:nvPicPr>
              <p:cNvPr id="20" name="Billede 19">
                <a:extLst>
                  <a:ext uri="{FF2B5EF4-FFF2-40B4-BE49-F238E27FC236}">
                    <a16:creationId xmlns:a16="http://schemas.microsoft.com/office/drawing/2014/main" id="{040CE79B-9034-4EAB-A21F-BC84C87198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690370" y="5008129"/>
                <a:ext cx="2159998" cy="1214999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</p:spPr>
          </p:pic>
          <p:sp>
            <p:nvSpPr>
              <p:cNvPr id="21" name="Tekstboks 2">
                <a:extLst>
                  <a:ext uri="{FF2B5EF4-FFF2-40B4-BE49-F238E27FC236}">
                    <a16:creationId xmlns:a16="http://schemas.microsoft.com/office/drawing/2014/main" id="{F4DDE6A4-B291-4FA0-8BF4-BE5A879F47F9}"/>
                  </a:ext>
                </a:extLst>
              </p:cNvPr>
              <p:cNvSpPr txBox="1"/>
              <p:nvPr/>
            </p:nvSpPr>
            <p:spPr>
              <a:xfrm>
                <a:off x="12684051" y="4790537"/>
                <a:ext cx="2520000" cy="216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da-DK" sz="1000" b="1" dirty="0">
                    <a:solidFill>
                      <a:schemeClr val="bg2">
                        <a:lumMod val="50000"/>
                      </a:schemeClr>
                    </a:solidFill>
                  </a:rPr>
                  <a:t>Forside med foto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671804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, foto / mørk baggrund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dsholder til billede 17"/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noFill/>
          <a:ln>
            <a:noFill/>
          </a:ln>
        </p:spPr>
        <p:txBody>
          <a:bodyPr/>
          <a:lstStyle>
            <a:lvl1pPr marL="0" indent="0" algn="ctr">
              <a:buNone/>
              <a:defRPr sz="2000" baseline="0">
                <a:solidFill>
                  <a:schemeClr val="tx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792000" y="4104000"/>
            <a:ext cx="9000002" cy="1766309"/>
          </a:xfrm>
          <a:solidFill>
            <a:schemeClr val="bg1"/>
          </a:solidFill>
        </p:spPr>
        <p:txBody>
          <a:bodyPr lIns="288000" tIns="180000" rIns="180000" bIns="180000" anchor="t" anchorCtr="0">
            <a:normAutofit/>
          </a:bodyPr>
          <a:lstStyle>
            <a:lvl1pPr>
              <a:defRPr sz="4800" kern="0" spc="0" baseline="0"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Præsentationstitel</a:t>
            </a:r>
            <a:br>
              <a:rPr lang="da-DK" dirty="0"/>
            </a:br>
            <a:r>
              <a:rPr lang="da-DK" dirty="0"/>
              <a:t>i op til tre linjer</a:t>
            </a:r>
          </a:p>
        </p:txBody>
      </p:sp>
      <p:sp>
        <p:nvSpPr>
          <p:cNvPr id="8" name="Pladsholder til tekst 8">
            <a:extLst>
              <a:ext uri="{FF2B5EF4-FFF2-40B4-BE49-F238E27FC236}">
                <a16:creationId xmlns:a16="http://schemas.microsoft.com/office/drawing/2014/main" id="{88B61B58-7855-4876-B461-879CA021F72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4104000"/>
            <a:ext cx="612000" cy="2340000"/>
          </a:xfrm>
          <a:solidFill>
            <a:schemeClr val="tx1"/>
          </a:solidFill>
          <a:ln>
            <a:noFill/>
          </a:ln>
        </p:spPr>
        <p:txBody>
          <a:bodyPr/>
          <a:lstStyle>
            <a:lvl1pPr>
              <a:defRPr sz="100">
                <a:noFill/>
              </a:defRPr>
            </a:lvl1pPr>
            <a:lvl2pPr>
              <a:defRPr sz="100">
                <a:solidFill>
                  <a:srgbClr val="413282"/>
                </a:solidFill>
              </a:defRPr>
            </a:lvl2pPr>
            <a:lvl3pPr>
              <a:defRPr sz="100">
                <a:solidFill>
                  <a:srgbClr val="413282"/>
                </a:solidFill>
              </a:defRPr>
            </a:lvl3pPr>
            <a:lvl4pPr>
              <a:defRPr sz="100">
                <a:solidFill>
                  <a:srgbClr val="413282"/>
                </a:solidFill>
              </a:defRPr>
            </a:lvl4pPr>
            <a:lvl5pPr>
              <a:defRPr sz="100">
                <a:solidFill>
                  <a:srgbClr val="413282"/>
                </a:solidFill>
              </a:defRPr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27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92000" y="5870309"/>
            <a:ext cx="9000001" cy="573691"/>
          </a:xfrm>
          <a:solidFill>
            <a:schemeClr val="bg1"/>
          </a:solidFill>
        </p:spPr>
        <p:txBody>
          <a:bodyPr lIns="288000" bIns="144000" anchor="b" anchorCtr="0">
            <a:normAutofit/>
          </a:bodyPr>
          <a:lstStyle>
            <a:lvl1pPr marL="0" indent="0" algn="l">
              <a:spcAft>
                <a:spcPts val="400"/>
              </a:spcAft>
              <a:buNone/>
              <a:defRPr sz="14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Undertitel til præsentationen i op til to linjer</a:t>
            </a: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20BEE3A3-4CBD-48CA-87BB-16D6320DDB89}"/>
              </a:ext>
            </a:extLst>
          </p:cNvPr>
          <p:cNvSpPr>
            <a:spLocks noGrp="1" noChangeAspect="1"/>
          </p:cNvSpPr>
          <p:nvPr>
            <p:ph type="body" sz="quarter" idx="17"/>
          </p:nvPr>
        </p:nvSpPr>
        <p:spPr>
          <a:xfrm>
            <a:off x="10120510" y="5945034"/>
            <a:ext cx="1800000" cy="459184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1" name="Tekstboks 2">
            <a:extLst>
              <a:ext uri="{FF2B5EF4-FFF2-40B4-BE49-F238E27FC236}">
                <a16:creationId xmlns:a16="http://schemas.microsoft.com/office/drawing/2014/main" id="{15F5E2C7-A4C9-49AA-9843-82509A2ADF08}"/>
              </a:ext>
            </a:extLst>
          </p:cNvPr>
          <p:cNvSpPr txBox="1"/>
          <p:nvPr/>
        </p:nvSpPr>
        <p:spPr>
          <a:xfrm>
            <a:off x="12684051" y="0"/>
            <a:ext cx="2640000" cy="29238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00" b="1" dirty="0">
                <a:solidFill>
                  <a:schemeClr val="bg2">
                    <a:lumMod val="50000"/>
                  </a:schemeClr>
                </a:solidFill>
              </a:rPr>
              <a:t>Indsæt foto:</a:t>
            </a:r>
          </a:p>
          <a:p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Klik på det lille fotoikon</a:t>
            </a: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og vælg det ønskede foto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i dialogboksen.</a:t>
            </a:r>
          </a:p>
          <a:p>
            <a:endParaRPr lang="da-DK" sz="1000" baseline="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>
                <a:solidFill>
                  <a:schemeClr val="bg2">
                    <a:lumMod val="50000"/>
                  </a:schemeClr>
                </a:solidFill>
              </a:rPr>
              <a:t>Skift eksisterende foto:</a:t>
            </a:r>
          </a:p>
          <a:p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Klik på foto og brug derefter slettetasten </a:t>
            </a:r>
            <a:br>
              <a:rPr lang="da-DK" sz="10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til at fjerne det eksisterende foto. </a:t>
            </a:r>
            <a:br>
              <a:rPr lang="da-DK" sz="10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Gentag</a:t>
            </a: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 proceduren for indsættelse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af foto som beskrevet ovenfor.</a:t>
            </a:r>
          </a:p>
          <a:p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Når foto er placeret, højreklik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og vælg ”Placér bagerst”.</a:t>
            </a:r>
          </a:p>
          <a:p>
            <a:endParaRPr lang="da-DK" sz="1000" baseline="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>
                <a:solidFill>
                  <a:schemeClr val="bg2">
                    <a:lumMod val="50000"/>
                  </a:schemeClr>
                </a:solidFill>
              </a:rPr>
              <a:t>Skift baggrundsfarve:</a:t>
            </a:r>
          </a:p>
          <a:p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Klik på </a:t>
            </a: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fanen ”Design”, vælg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”Formatér baggrund” og vælg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den ønskede farve fra farvepaletten.</a:t>
            </a:r>
          </a:p>
          <a:p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Tjek at logoet kan ses tydeligt, hvis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ikke, så vælg en farve der er lidt mørkere.</a:t>
            </a:r>
          </a:p>
        </p:txBody>
      </p:sp>
      <p:grpSp>
        <p:nvGrpSpPr>
          <p:cNvPr id="3" name="Gruppe 2">
            <a:extLst>
              <a:ext uri="{FF2B5EF4-FFF2-40B4-BE49-F238E27FC236}">
                <a16:creationId xmlns:a16="http://schemas.microsoft.com/office/drawing/2014/main" id="{D3E9100D-8C91-40B2-8BC4-6246B92323FB}"/>
              </a:ext>
            </a:extLst>
          </p:cNvPr>
          <p:cNvGrpSpPr/>
          <p:nvPr/>
        </p:nvGrpSpPr>
        <p:grpSpPr>
          <a:xfrm>
            <a:off x="12684051" y="3121250"/>
            <a:ext cx="2520000" cy="3008632"/>
            <a:chOff x="12684051" y="2949800"/>
            <a:chExt cx="2520000" cy="3008632"/>
          </a:xfrm>
        </p:grpSpPr>
        <p:grpSp>
          <p:nvGrpSpPr>
            <p:cNvPr id="9" name="Gruppe 8">
              <a:extLst>
                <a:ext uri="{FF2B5EF4-FFF2-40B4-BE49-F238E27FC236}">
                  <a16:creationId xmlns:a16="http://schemas.microsoft.com/office/drawing/2014/main" id="{72A0CF0F-CE9F-41E4-ADB2-438249AD6BD0}"/>
                </a:ext>
              </a:extLst>
            </p:cNvPr>
            <p:cNvGrpSpPr/>
            <p:nvPr/>
          </p:nvGrpSpPr>
          <p:grpSpPr>
            <a:xfrm>
              <a:off x="12684051" y="4525841"/>
              <a:ext cx="2520000" cy="1432591"/>
              <a:chOff x="12684051" y="4790537"/>
              <a:chExt cx="2520000" cy="1432591"/>
            </a:xfrm>
          </p:grpSpPr>
          <p:pic>
            <p:nvPicPr>
              <p:cNvPr id="12" name="Billede 11">
                <a:extLst>
                  <a:ext uri="{FF2B5EF4-FFF2-40B4-BE49-F238E27FC236}">
                    <a16:creationId xmlns:a16="http://schemas.microsoft.com/office/drawing/2014/main" id="{962AC52A-D9BE-4601-A18D-E69078FD40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690369" y="5008129"/>
                <a:ext cx="2160000" cy="1214999"/>
              </a:xfrm>
              <a:prstGeom prst="rect">
                <a:avLst/>
              </a:prstGeom>
            </p:spPr>
          </p:pic>
          <p:sp>
            <p:nvSpPr>
              <p:cNvPr id="13" name="Tekstboks 2">
                <a:extLst>
                  <a:ext uri="{FF2B5EF4-FFF2-40B4-BE49-F238E27FC236}">
                    <a16:creationId xmlns:a16="http://schemas.microsoft.com/office/drawing/2014/main" id="{1E12F7E7-F402-43AD-B81F-E77E4E4FBEF4}"/>
                  </a:ext>
                </a:extLst>
              </p:cNvPr>
              <p:cNvSpPr txBox="1"/>
              <p:nvPr/>
            </p:nvSpPr>
            <p:spPr>
              <a:xfrm>
                <a:off x="12684051" y="4790537"/>
                <a:ext cx="2520000" cy="216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da-DK" sz="1000" b="1" dirty="0">
                    <a:solidFill>
                      <a:schemeClr val="bg2">
                        <a:lumMod val="50000"/>
                      </a:schemeClr>
                    </a:solidFill>
                  </a:rPr>
                  <a:t>Forside med foto</a:t>
                </a:r>
              </a:p>
            </p:txBody>
          </p:sp>
        </p:grpSp>
        <p:grpSp>
          <p:nvGrpSpPr>
            <p:cNvPr id="17" name="Gruppe 16">
              <a:extLst>
                <a:ext uri="{FF2B5EF4-FFF2-40B4-BE49-F238E27FC236}">
                  <a16:creationId xmlns:a16="http://schemas.microsoft.com/office/drawing/2014/main" id="{5195D629-B015-487B-B699-1A9112BFD7D9}"/>
                </a:ext>
              </a:extLst>
            </p:cNvPr>
            <p:cNvGrpSpPr/>
            <p:nvPr/>
          </p:nvGrpSpPr>
          <p:grpSpPr>
            <a:xfrm>
              <a:off x="12684051" y="2949800"/>
              <a:ext cx="2520000" cy="1429503"/>
              <a:chOff x="12684051" y="3214496"/>
              <a:chExt cx="2520000" cy="1429503"/>
            </a:xfrm>
          </p:grpSpPr>
          <p:pic>
            <p:nvPicPr>
              <p:cNvPr id="19" name="Billede 18">
                <a:extLst>
                  <a:ext uri="{FF2B5EF4-FFF2-40B4-BE49-F238E27FC236}">
                    <a16:creationId xmlns:a16="http://schemas.microsoft.com/office/drawing/2014/main" id="{7138B445-0472-4892-A1E8-DFAC80E4F4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690370" y="3429000"/>
                <a:ext cx="2159998" cy="1214999"/>
              </a:xfrm>
              <a:prstGeom prst="rect">
                <a:avLst/>
              </a:prstGeom>
            </p:spPr>
          </p:pic>
          <p:sp>
            <p:nvSpPr>
              <p:cNvPr id="20" name="Tekstboks 2">
                <a:extLst>
                  <a:ext uri="{FF2B5EF4-FFF2-40B4-BE49-F238E27FC236}">
                    <a16:creationId xmlns:a16="http://schemas.microsoft.com/office/drawing/2014/main" id="{E5A56CC7-4C55-421F-B3F6-D48EE739C453}"/>
                  </a:ext>
                </a:extLst>
              </p:cNvPr>
              <p:cNvSpPr txBox="1"/>
              <p:nvPr/>
            </p:nvSpPr>
            <p:spPr>
              <a:xfrm>
                <a:off x="12684051" y="3214496"/>
                <a:ext cx="2520000" cy="216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da-DK" sz="1000" b="1" dirty="0">
                    <a:solidFill>
                      <a:schemeClr val="bg2">
                        <a:lumMod val="50000"/>
                      </a:schemeClr>
                    </a:solidFill>
                  </a:rPr>
                  <a:t>Forside med farvet bund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06087500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, illustrationer / hvid baggr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dsholder til billede 17"/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noFill/>
          <a:ln>
            <a:noFill/>
          </a:ln>
        </p:spPr>
        <p:txBody>
          <a:bodyPr/>
          <a:lstStyle>
            <a:lvl1pPr marL="0" indent="0" algn="ctr">
              <a:buNone/>
              <a:defRPr sz="2000" baseline="0">
                <a:solidFill>
                  <a:schemeClr val="tx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792000" y="4104000"/>
            <a:ext cx="9000002" cy="1766309"/>
          </a:xfrm>
          <a:noFill/>
        </p:spPr>
        <p:txBody>
          <a:bodyPr lIns="288000" tIns="180000" rIns="180000" bIns="180000" anchor="t" anchorCtr="0">
            <a:normAutofit/>
          </a:bodyPr>
          <a:lstStyle>
            <a:lvl1pPr>
              <a:defRPr sz="4800" kern="0" spc="0" baseline="0"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Præsentationstitel</a:t>
            </a:r>
            <a:br>
              <a:rPr lang="da-DK" dirty="0"/>
            </a:br>
            <a:r>
              <a:rPr lang="da-DK" dirty="0"/>
              <a:t>i op til tre linjer</a:t>
            </a:r>
          </a:p>
        </p:txBody>
      </p:sp>
      <p:sp>
        <p:nvSpPr>
          <p:cNvPr id="3" name="Tekstboks 2"/>
          <p:cNvSpPr txBox="1"/>
          <p:nvPr/>
        </p:nvSpPr>
        <p:spPr>
          <a:xfrm>
            <a:off x="12684051" y="0"/>
            <a:ext cx="2640000" cy="33855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00" b="1" dirty="0">
                <a:solidFill>
                  <a:schemeClr val="bg2">
                    <a:lumMod val="50000"/>
                  </a:schemeClr>
                </a:solidFill>
              </a:rPr>
              <a:t>Indsæt illustration:</a:t>
            </a:r>
          </a:p>
          <a:p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Klik på det lille fotoikon</a:t>
            </a: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 og vælg den </a:t>
            </a:r>
          </a:p>
          <a:p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ønskede illustration i dialogboksen.</a:t>
            </a:r>
          </a:p>
          <a:p>
            <a:endParaRPr lang="da-DK" sz="1000" baseline="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baseline="0" dirty="0">
                <a:solidFill>
                  <a:schemeClr val="bg2">
                    <a:lumMod val="50000"/>
                  </a:schemeClr>
                </a:solidFill>
              </a:rPr>
              <a:t>Tilpas baggrundsfarve til illustration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Hvis illustrationen har en farvet baggrund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kan baggrundsfarven sættes til den samme farve. </a:t>
            </a:r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Klik på </a:t>
            </a: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fanen ”Design”, vælg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”Formatér baggrund” og vælg den ønskede farve ved hjælp af værktøjet ”Pipette”.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Med Pipette-værktøjet valgt, klikkes der på illustrationens baggrundsfarve som derved kopieres og indsættes som baggrundsfarve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på forsiden.</a:t>
            </a:r>
          </a:p>
          <a:p>
            <a:endParaRPr lang="da-DK" sz="1000" baseline="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>
                <a:solidFill>
                  <a:schemeClr val="bg2">
                    <a:lumMod val="50000"/>
                  </a:schemeClr>
                </a:solidFill>
              </a:rPr>
              <a:t>Skift eksisterende illustration:</a:t>
            </a:r>
          </a:p>
          <a:p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Klik på illustrationen og brug derefter slettetasten til at fjerne den eksisterende illustration. Gentag</a:t>
            </a: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 proceduren for indsættelse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af illustration som beskrevet øverst. Når illustrationen er placeret, højreklik og vælg ”Placér bagerst”.</a:t>
            </a:r>
          </a:p>
        </p:txBody>
      </p:sp>
      <p:sp>
        <p:nvSpPr>
          <p:cNvPr id="8" name="Pladsholder til tekst 8">
            <a:extLst>
              <a:ext uri="{FF2B5EF4-FFF2-40B4-BE49-F238E27FC236}">
                <a16:creationId xmlns:a16="http://schemas.microsoft.com/office/drawing/2014/main" id="{88B61B58-7855-4876-B461-879CA021F72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4104000"/>
            <a:ext cx="612000" cy="2340000"/>
          </a:xfrm>
          <a:solidFill>
            <a:schemeClr val="tx1"/>
          </a:solidFill>
          <a:ln>
            <a:noFill/>
          </a:ln>
        </p:spPr>
        <p:txBody>
          <a:bodyPr/>
          <a:lstStyle>
            <a:lvl1pPr>
              <a:defRPr sz="100">
                <a:noFill/>
              </a:defRPr>
            </a:lvl1pPr>
            <a:lvl2pPr>
              <a:defRPr sz="100">
                <a:solidFill>
                  <a:srgbClr val="413282"/>
                </a:solidFill>
              </a:defRPr>
            </a:lvl2pPr>
            <a:lvl3pPr>
              <a:defRPr sz="100">
                <a:solidFill>
                  <a:srgbClr val="413282"/>
                </a:solidFill>
              </a:defRPr>
            </a:lvl3pPr>
            <a:lvl4pPr>
              <a:defRPr sz="100">
                <a:solidFill>
                  <a:srgbClr val="413282"/>
                </a:solidFill>
              </a:defRPr>
            </a:lvl4pPr>
            <a:lvl5pPr>
              <a:defRPr sz="100">
                <a:solidFill>
                  <a:srgbClr val="413282"/>
                </a:solidFill>
              </a:defRPr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27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792000" y="5870309"/>
            <a:ext cx="9000001" cy="573691"/>
          </a:xfrm>
          <a:noFill/>
        </p:spPr>
        <p:txBody>
          <a:bodyPr lIns="288000" bIns="144000" anchor="b" anchorCtr="0">
            <a:normAutofit/>
          </a:bodyPr>
          <a:lstStyle>
            <a:lvl1pPr marL="0" indent="0" algn="l">
              <a:spcAft>
                <a:spcPts val="400"/>
              </a:spcAft>
              <a:buNone/>
              <a:defRPr sz="14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Undertitel til præsentationen i op til to linjer</a:t>
            </a:r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8C8D4588-A254-4AF7-A259-9C485E400FC3}"/>
              </a:ext>
            </a:extLst>
          </p:cNvPr>
          <p:cNvSpPr>
            <a:spLocks noGrp="1" noChangeAspect="1"/>
          </p:cNvSpPr>
          <p:nvPr>
            <p:ph type="body" sz="quarter" idx="17"/>
          </p:nvPr>
        </p:nvSpPr>
        <p:spPr>
          <a:xfrm>
            <a:off x="10120510" y="5945034"/>
            <a:ext cx="1800000" cy="459184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C1BA08FD-FC6C-4B54-BCF8-D9E5B2EA423E}"/>
              </a:ext>
            </a:extLst>
          </p:cNvPr>
          <p:cNvGrpSpPr/>
          <p:nvPr/>
        </p:nvGrpSpPr>
        <p:grpSpPr>
          <a:xfrm>
            <a:off x="12684051" y="3720014"/>
            <a:ext cx="2520000" cy="1429502"/>
            <a:chOff x="12684051" y="3214496"/>
            <a:chExt cx="2520000" cy="1429502"/>
          </a:xfrm>
        </p:grpSpPr>
        <p:pic>
          <p:nvPicPr>
            <p:cNvPr id="10" name="Billede 9">
              <a:extLst>
                <a:ext uri="{FF2B5EF4-FFF2-40B4-BE49-F238E27FC236}">
                  <a16:creationId xmlns:a16="http://schemas.microsoft.com/office/drawing/2014/main" id="{4C53F41B-BB5C-4269-8066-A14FECBAA6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90370" y="3429000"/>
              <a:ext cx="2159998" cy="1214998"/>
            </a:xfrm>
            <a:prstGeom prst="rect">
              <a:avLst/>
            </a:prstGeom>
          </p:spPr>
        </p:pic>
        <p:sp>
          <p:nvSpPr>
            <p:cNvPr id="12" name="Tekstboks 2">
              <a:extLst>
                <a:ext uri="{FF2B5EF4-FFF2-40B4-BE49-F238E27FC236}">
                  <a16:creationId xmlns:a16="http://schemas.microsoft.com/office/drawing/2014/main" id="{1AA35665-C9C9-4B88-ADD6-37400EF7BAC5}"/>
                </a:ext>
              </a:extLst>
            </p:cNvPr>
            <p:cNvSpPr txBox="1"/>
            <p:nvPr/>
          </p:nvSpPr>
          <p:spPr>
            <a:xfrm>
              <a:off x="12684051" y="3214496"/>
              <a:ext cx="252000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da-DK" sz="1000" b="1" dirty="0">
                  <a:solidFill>
                    <a:schemeClr val="bg2">
                      <a:lumMod val="50000"/>
                    </a:schemeClr>
                  </a:solidFill>
                </a:rPr>
                <a:t>Forside med illustration på hvid bund</a:t>
              </a:r>
            </a:p>
          </p:txBody>
        </p:sp>
      </p:grpSp>
      <p:grpSp>
        <p:nvGrpSpPr>
          <p:cNvPr id="13" name="Gruppe 12">
            <a:extLst>
              <a:ext uri="{FF2B5EF4-FFF2-40B4-BE49-F238E27FC236}">
                <a16:creationId xmlns:a16="http://schemas.microsoft.com/office/drawing/2014/main" id="{502E0AD8-BDBD-4513-95E7-8B7E0854193D}"/>
              </a:ext>
            </a:extLst>
          </p:cNvPr>
          <p:cNvGrpSpPr/>
          <p:nvPr/>
        </p:nvGrpSpPr>
        <p:grpSpPr>
          <a:xfrm>
            <a:off x="12684051" y="5428498"/>
            <a:ext cx="2520000" cy="1429502"/>
            <a:chOff x="12684051" y="3214496"/>
            <a:chExt cx="2520000" cy="1429502"/>
          </a:xfrm>
        </p:grpSpPr>
        <p:pic>
          <p:nvPicPr>
            <p:cNvPr id="14" name="Billede 13">
              <a:extLst>
                <a:ext uri="{FF2B5EF4-FFF2-40B4-BE49-F238E27FC236}">
                  <a16:creationId xmlns:a16="http://schemas.microsoft.com/office/drawing/2014/main" id="{06EF6C35-ECB2-40D1-BAF4-869ADBE0C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90371" y="3429000"/>
              <a:ext cx="2159996" cy="1214998"/>
            </a:xfrm>
            <a:prstGeom prst="rect">
              <a:avLst/>
            </a:prstGeom>
          </p:spPr>
        </p:pic>
        <p:sp>
          <p:nvSpPr>
            <p:cNvPr id="15" name="Tekstboks 2">
              <a:extLst>
                <a:ext uri="{FF2B5EF4-FFF2-40B4-BE49-F238E27FC236}">
                  <a16:creationId xmlns:a16="http://schemas.microsoft.com/office/drawing/2014/main" id="{AFAC5389-32AA-4217-AA93-6C51FB12F23A}"/>
                </a:ext>
              </a:extLst>
            </p:cNvPr>
            <p:cNvSpPr txBox="1"/>
            <p:nvPr/>
          </p:nvSpPr>
          <p:spPr>
            <a:xfrm>
              <a:off x="12684051" y="3214496"/>
              <a:ext cx="252000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da-DK" sz="1000" b="1" dirty="0">
                  <a:solidFill>
                    <a:schemeClr val="bg2">
                      <a:lumMod val="50000"/>
                    </a:schemeClr>
                  </a:solidFill>
                </a:rPr>
                <a:t>Forside med illustration på farvet bund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72835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 eller figur, 1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234799" y="1881188"/>
            <a:ext cx="9037637" cy="4140200"/>
          </a:xfrm>
        </p:spPr>
        <p:txBody>
          <a:bodyPr/>
          <a:lstStyle>
            <a:lvl1pPr marL="270000" indent="-27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baseline="0">
                <a:solidFill>
                  <a:schemeClr val="tx2"/>
                </a:solidFill>
              </a:defRPr>
            </a:lvl1pPr>
            <a:lvl2pPr marL="540000" indent="-270000">
              <a:buClr>
                <a:schemeClr val="tx2"/>
              </a:buClr>
              <a:buFontTx/>
              <a:buChar char="–"/>
              <a:defRPr>
                <a:solidFill>
                  <a:schemeClr val="tx2"/>
                </a:solidFill>
              </a:defRPr>
            </a:lvl2pPr>
            <a:lvl3pPr marL="810000" indent="-270000">
              <a:buClr>
                <a:schemeClr val="tx2"/>
              </a:buClr>
              <a:buFontTx/>
              <a:buChar char="–"/>
              <a:defRPr>
                <a:solidFill>
                  <a:schemeClr val="tx2"/>
                </a:solidFill>
              </a:defRPr>
            </a:lvl3pPr>
            <a:lvl4pPr marL="1080000" indent="-270000">
              <a:buClr>
                <a:schemeClr val="tx2"/>
              </a:buClr>
              <a:buFontTx/>
              <a:buChar char="–"/>
              <a:defRPr>
                <a:solidFill>
                  <a:schemeClr val="tx2"/>
                </a:solidFill>
              </a:defRPr>
            </a:lvl4pPr>
            <a:lvl5pPr marL="1350000" indent="-270000">
              <a:buClr>
                <a:schemeClr val="tx2"/>
              </a:buClr>
              <a:buFontTx/>
              <a:buChar char="–"/>
              <a:defRPr>
                <a:solidFill>
                  <a:schemeClr val="tx2"/>
                </a:solidFill>
              </a:defRPr>
            </a:lvl5pPr>
            <a:lvl6pPr marL="1620000" indent="-27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>
                <a:solidFill>
                  <a:schemeClr val="tx2"/>
                </a:solidFill>
              </a:defRPr>
            </a:lvl6pPr>
            <a:lvl7pPr marL="1890000" indent="-270000">
              <a:buClr>
                <a:schemeClr val="tx2"/>
              </a:buClr>
              <a:buFontTx/>
              <a:buChar char="–"/>
              <a:defRPr>
                <a:solidFill>
                  <a:schemeClr val="tx2"/>
                </a:solidFill>
              </a:defRPr>
            </a:lvl7pPr>
            <a:lvl8pPr marL="2160000" indent="-270000">
              <a:buClr>
                <a:schemeClr val="tx2"/>
              </a:buClr>
              <a:buFontTx/>
              <a:buChar char="–"/>
              <a:defRPr>
                <a:solidFill>
                  <a:schemeClr val="tx2"/>
                </a:solidFill>
              </a:defRPr>
            </a:lvl8pPr>
            <a:lvl9pPr marL="2430000" indent="-27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12000" y="6401187"/>
            <a:ext cx="623075" cy="194400"/>
          </a:xfrm>
          <a:prstGeom prst="rect">
            <a:avLst/>
          </a:prstGeom>
        </p:spPr>
        <p:txBody>
          <a:bodyPr lIns="90000" tIns="0" rIns="0" bIns="0" anchor="ctr" anchorCtr="0"/>
          <a:lstStyle>
            <a:lvl1pPr algn="l"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Pladsholder til tekst 8"/>
          <p:cNvSpPr>
            <a:spLocks noGrp="1"/>
          </p:cNvSpPr>
          <p:nvPr>
            <p:ph type="body" sz="quarter" idx="13"/>
          </p:nvPr>
        </p:nvSpPr>
        <p:spPr>
          <a:xfrm>
            <a:off x="0" y="360000"/>
            <a:ext cx="612000" cy="1333624"/>
          </a:xfrm>
          <a:solidFill>
            <a:schemeClr val="tx1"/>
          </a:solidFill>
          <a:ln>
            <a:noFill/>
          </a:ln>
        </p:spPr>
        <p:txBody>
          <a:bodyPr/>
          <a:lstStyle>
            <a:lvl1pPr>
              <a:defRPr sz="100">
                <a:noFill/>
              </a:defRPr>
            </a:lvl1pPr>
            <a:lvl2pPr>
              <a:defRPr sz="100">
                <a:solidFill>
                  <a:srgbClr val="413282"/>
                </a:solidFill>
              </a:defRPr>
            </a:lvl2pPr>
            <a:lvl3pPr>
              <a:defRPr sz="100">
                <a:solidFill>
                  <a:srgbClr val="413282"/>
                </a:solidFill>
              </a:defRPr>
            </a:lvl3pPr>
            <a:lvl4pPr>
              <a:defRPr sz="100">
                <a:solidFill>
                  <a:srgbClr val="413282"/>
                </a:solidFill>
              </a:defRPr>
            </a:lvl4pPr>
            <a:lvl5pPr>
              <a:defRPr sz="100">
                <a:solidFill>
                  <a:srgbClr val="413282"/>
                </a:solidFill>
              </a:defRPr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1" name="Pladsholder til titel 1"/>
          <p:cNvSpPr>
            <a:spLocks noGrp="1"/>
          </p:cNvSpPr>
          <p:nvPr>
            <p:ph type="title"/>
          </p:nvPr>
        </p:nvSpPr>
        <p:spPr>
          <a:xfrm>
            <a:off x="1234800" y="522000"/>
            <a:ext cx="9037636" cy="90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12" name="Pladsholder til tekst 8">
            <a:extLst>
              <a:ext uri="{FF2B5EF4-FFF2-40B4-BE49-F238E27FC236}">
                <a16:creationId xmlns:a16="http://schemas.microsoft.com/office/drawing/2014/main" id="{AAF41338-ED05-4F87-B306-A3CDD602DA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6401187"/>
            <a:ext cx="612000" cy="194400"/>
          </a:xfrm>
          <a:solidFill>
            <a:schemeClr val="tx1"/>
          </a:solidFill>
          <a:ln>
            <a:noFill/>
          </a:ln>
        </p:spPr>
        <p:txBody>
          <a:bodyPr/>
          <a:lstStyle>
            <a:lvl1pPr>
              <a:defRPr sz="100">
                <a:noFill/>
              </a:defRPr>
            </a:lvl1pPr>
            <a:lvl2pPr>
              <a:defRPr sz="100">
                <a:solidFill>
                  <a:srgbClr val="413282"/>
                </a:solidFill>
              </a:defRPr>
            </a:lvl2pPr>
            <a:lvl3pPr>
              <a:defRPr sz="100">
                <a:solidFill>
                  <a:srgbClr val="413282"/>
                </a:solidFill>
              </a:defRPr>
            </a:lvl3pPr>
            <a:lvl4pPr>
              <a:defRPr sz="100">
                <a:solidFill>
                  <a:srgbClr val="413282"/>
                </a:solidFill>
              </a:defRPr>
            </a:lvl4pPr>
            <a:lvl5pPr>
              <a:defRPr sz="100">
                <a:solidFill>
                  <a:srgbClr val="413282"/>
                </a:solidFill>
              </a:defRPr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9" name="Pladsholder til tekst 2">
            <a:extLst>
              <a:ext uri="{FF2B5EF4-FFF2-40B4-BE49-F238E27FC236}">
                <a16:creationId xmlns:a16="http://schemas.microsoft.com/office/drawing/2014/main" id="{1AFCB579-45C0-479A-9789-1CB15244B5E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359901" y="6371327"/>
            <a:ext cx="367200" cy="298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8" name="Tekstboks 2">
            <a:extLst>
              <a:ext uri="{FF2B5EF4-FFF2-40B4-BE49-F238E27FC236}">
                <a16:creationId xmlns:a16="http://schemas.microsoft.com/office/drawing/2014/main" id="{90FFFEF6-8279-4AC0-B5CE-E70007DC4C56}"/>
              </a:ext>
            </a:extLst>
          </p:cNvPr>
          <p:cNvSpPr txBox="1"/>
          <p:nvPr/>
        </p:nvSpPr>
        <p:spPr>
          <a:xfrm>
            <a:off x="12684051" y="0"/>
            <a:ext cx="2640000" cy="30777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00" b="1" dirty="0">
                <a:solidFill>
                  <a:schemeClr val="bg2">
                    <a:lumMod val="50000"/>
                  </a:schemeClr>
                </a:solidFill>
              </a:rPr>
              <a:t>Tekst eller punktopstilling</a:t>
            </a:r>
          </a:p>
          <a:p>
            <a:r>
              <a:rPr lang="da-DK" sz="1000" b="0" dirty="0">
                <a:solidFill>
                  <a:schemeClr val="bg2">
                    <a:lumMod val="50000"/>
                  </a:schemeClr>
                </a:solidFill>
              </a:rPr>
              <a:t>Skriv eller indsæt tekst i feltet. Feltet kan indeholde både almindelig tekst og punktopstillinger.</a:t>
            </a:r>
          </a:p>
          <a:p>
            <a:endParaRPr lang="da-DK" sz="1000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>
                <a:solidFill>
                  <a:schemeClr val="bg2">
                    <a:lumMod val="50000"/>
                  </a:schemeClr>
                </a:solidFill>
              </a:rPr>
              <a:t>Indsæt tabel, graf, foto eller video:</a:t>
            </a:r>
          </a:p>
          <a:p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Klik på det lille ikon der passer til den type indhold der skal sættes ind i feltet.</a:t>
            </a: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 Vælg det ønskede indhold i dialogboksen. Hvis feltet ændrer størrelse efter placering af fx et foto kan det nemt tilpasses. Følg de orange hjælpestreger for at sætte feltet til den rigtige størrelse.</a:t>
            </a:r>
          </a:p>
          <a:p>
            <a:endParaRPr lang="da-DK" sz="1000" baseline="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>
                <a:solidFill>
                  <a:schemeClr val="bg2">
                    <a:lumMod val="50000"/>
                  </a:schemeClr>
                </a:solidFill>
              </a:rPr>
              <a:t>Skift baggrundsfarve:</a:t>
            </a:r>
          </a:p>
          <a:p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Klik på </a:t>
            </a: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fanen ”Design”, vælg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”Formatér baggrund” og vælg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den ønskede farve fra farvepaletten.</a:t>
            </a:r>
          </a:p>
          <a:p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Tjek at logoet kan ses tydeligt, hvis ikke,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så vælg en farve der er lidt lysere.</a:t>
            </a:r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E1BD3D25-DD79-4C7A-BF2A-C6DCFA991275}"/>
              </a:ext>
            </a:extLst>
          </p:cNvPr>
          <p:cNvGrpSpPr/>
          <p:nvPr/>
        </p:nvGrpSpPr>
        <p:grpSpPr>
          <a:xfrm>
            <a:off x="12684051" y="3794019"/>
            <a:ext cx="2520000" cy="1429502"/>
            <a:chOff x="12684051" y="3214496"/>
            <a:chExt cx="2520000" cy="1429502"/>
          </a:xfrm>
        </p:grpSpPr>
        <p:pic>
          <p:nvPicPr>
            <p:cNvPr id="15" name="Billede 14">
              <a:extLst>
                <a:ext uri="{FF2B5EF4-FFF2-40B4-BE49-F238E27FC236}">
                  <a16:creationId xmlns:a16="http://schemas.microsoft.com/office/drawing/2014/main" id="{F31E3CD3-F59A-42CE-9473-75E865E777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90370" y="3429000"/>
              <a:ext cx="2159998" cy="1214998"/>
            </a:xfrm>
            <a:prstGeom prst="rect">
              <a:avLst/>
            </a:prstGeom>
          </p:spPr>
        </p:pic>
        <p:sp>
          <p:nvSpPr>
            <p:cNvPr id="16" name="Tekstboks 2">
              <a:extLst>
                <a:ext uri="{FF2B5EF4-FFF2-40B4-BE49-F238E27FC236}">
                  <a16:creationId xmlns:a16="http://schemas.microsoft.com/office/drawing/2014/main" id="{A090D4FB-56BE-4373-BE42-D249B7127514}"/>
                </a:ext>
              </a:extLst>
            </p:cNvPr>
            <p:cNvSpPr txBox="1"/>
            <p:nvPr/>
          </p:nvSpPr>
          <p:spPr>
            <a:xfrm>
              <a:off x="12684051" y="3214496"/>
              <a:ext cx="252000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da-DK" sz="1000" b="1" dirty="0">
                  <a:solidFill>
                    <a:schemeClr val="bg2">
                      <a:lumMod val="50000"/>
                    </a:schemeClr>
                  </a:solidFill>
                </a:rPr>
                <a:t>Almindelig tekst</a:t>
              </a:r>
            </a:p>
          </p:txBody>
        </p:sp>
      </p:grpSp>
      <p:grpSp>
        <p:nvGrpSpPr>
          <p:cNvPr id="17" name="Gruppe 16">
            <a:extLst>
              <a:ext uri="{FF2B5EF4-FFF2-40B4-BE49-F238E27FC236}">
                <a16:creationId xmlns:a16="http://schemas.microsoft.com/office/drawing/2014/main" id="{BAD51156-C86D-4D72-B892-A8BD24B3D90F}"/>
              </a:ext>
            </a:extLst>
          </p:cNvPr>
          <p:cNvGrpSpPr/>
          <p:nvPr/>
        </p:nvGrpSpPr>
        <p:grpSpPr>
          <a:xfrm>
            <a:off x="12684051" y="5408820"/>
            <a:ext cx="2520000" cy="1429502"/>
            <a:chOff x="12684051" y="3214496"/>
            <a:chExt cx="2520000" cy="1429502"/>
          </a:xfrm>
        </p:grpSpPr>
        <p:pic>
          <p:nvPicPr>
            <p:cNvPr id="18" name="Billede 17">
              <a:extLst>
                <a:ext uri="{FF2B5EF4-FFF2-40B4-BE49-F238E27FC236}">
                  <a16:creationId xmlns:a16="http://schemas.microsoft.com/office/drawing/2014/main" id="{027BFBA9-5BF1-4C54-8624-3C0BF0BE2C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90371" y="3429000"/>
              <a:ext cx="2159996" cy="1214998"/>
            </a:xfrm>
            <a:prstGeom prst="rect">
              <a:avLst/>
            </a:prstGeom>
          </p:spPr>
        </p:pic>
        <p:sp>
          <p:nvSpPr>
            <p:cNvPr id="19" name="Tekstboks 2">
              <a:extLst>
                <a:ext uri="{FF2B5EF4-FFF2-40B4-BE49-F238E27FC236}">
                  <a16:creationId xmlns:a16="http://schemas.microsoft.com/office/drawing/2014/main" id="{841D0B18-785A-46D8-9445-C819D2B7743C}"/>
                </a:ext>
              </a:extLst>
            </p:cNvPr>
            <p:cNvSpPr txBox="1"/>
            <p:nvPr/>
          </p:nvSpPr>
          <p:spPr>
            <a:xfrm>
              <a:off x="12684051" y="3214496"/>
              <a:ext cx="252000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da-DK" sz="1000" b="1" dirty="0">
                  <a:solidFill>
                    <a:schemeClr val="bg2">
                      <a:lumMod val="50000"/>
                    </a:schemeClr>
                  </a:solidFill>
                </a:rPr>
                <a:t>Tabel kopieret fra Word</a:t>
              </a:r>
            </a:p>
          </p:txBody>
        </p:sp>
      </p:grp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860B832E-846B-46A2-A018-945F15559220}"/>
              </a:ext>
            </a:extLst>
          </p:cNvPr>
          <p:cNvGrpSpPr/>
          <p:nvPr/>
        </p:nvGrpSpPr>
        <p:grpSpPr>
          <a:xfrm>
            <a:off x="12684051" y="7023621"/>
            <a:ext cx="2520000" cy="1429501"/>
            <a:chOff x="12684051" y="3214496"/>
            <a:chExt cx="2520000" cy="1429501"/>
          </a:xfrm>
        </p:grpSpPr>
        <p:pic>
          <p:nvPicPr>
            <p:cNvPr id="21" name="Billede 20">
              <a:extLst>
                <a:ext uri="{FF2B5EF4-FFF2-40B4-BE49-F238E27FC236}">
                  <a16:creationId xmlns:a16="http://schemas.microsoft.com/office/drawing/2014/main" id="{98402125-1901-41B8-BB4F-D379AF7441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90371" y="3429000"/>
              <a:ext cx="2159996" cy="1214997"/>
            </a:xfrm>
            <a:prstGeom prst="rect">
              <a:avLst/>
            </a:prstGeom>
          </p:spPr>
        </p:pic>
        <p:sp>
          <p:nvSpPr>
            <p:cNvPr id="22" name="Tekstboks 2">
              <a:extLst>
                <a:ext uri="{FF2B5EF4-FFF2-40B4-BE49-F238E27FC236}">
                  <a16:creationId xmlns:a16="http://schemas.microsoft.com/office/drawing/2014/main" id="{A1122184-9503-4D1F-BE67-0C1589738132}"/>
                </a:ext>
              </a:extLst>
            </p:cNvPr>
            <p:cNvSpPr txBox="1"/>
            <p:nvPr/>
          </p:nvSpPr>
          <p:spPr>
            <a:xfrm>
              <a:off x="12684051" y="3214496"/>
              <a:ext cx="252000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da-DK" sz="1000" b="1" dirty="0">
                  <a:solidFill>
                    <a:schemeClr val="bg2">
                      <a:lumMod val="50000"/>
                    </a:schemeClr>
                  </a:solidFill>
                </a:rPr>
                <a:t>Grafik</a:t>
              </a:r>
            </a:p>
          </p:txBody>
        </p:sp>
      </p:grpSp>
      <p:sp>
        <p:nvSpPr>
          <p:cNvPr id="23" name="Pladsholder til sidefod 3">
            <a:extLst>
              <a:ext uri="{FF2B5EF4-FFF2-40B4-BE49-F238E27FC236}">
                <a16:creationId xmlns:a16="http://schemas.microsoft.com/office/drawing/2014/main" id="{FA8992FC-4669-44E1-B6CF-F999E680FF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5075" y="6401188"/>
            <a:ext cx="9037638" cy="19440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440047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3793">
          <p15:clr>
            <a:srgbClr val="FBAE40"/>
          </p15:clr>
        </p15:guide>
        <p15:guide id="2" pos="778">
          <p15:clr>
            <a:srgbClr val="FBAE40"/>
          </p15:clr>
        </p15:guide>
        <p15:guide id="3" orient="horz" pos="1185">
          <p15:clr>
            <a:srgbClr val="FBAE40"/>
          </p15:clr>
        </p15:guide>
        <p15:guide id="4" pos="647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 og fig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tekst 8"/>
          <p:cNvSpPr>
            <a:spLocks noGrp="1"/>
          </p:cNvSpPr>
          <p:nvPr>
            <p:ph type="body" sz="quarter" idx="13"/>
          </p:nvPr>
        </p:nvSpPr>
        <p:spPr>
          <a:xfrm>
            <a:off x="0" y="360000"/>
            <a:ext cx="612000" cy="1333624"/>
          </a:xfrm>
          <a:solidFill>
            <a:schemeClr val="tx1"/>
          </a:solidFill>
          <a:ln>
            <a:noFill/>
          </a:ln>
        </p:spPr>
        <p:txBody>
          <a:bodyPr/>
          <a:lstStyle>
            <a:lvl1pPr>
              <a:defRPr sz="100">
                <a:noFill/>
              </a:defRPr>
            </a:lvl1pPr>
            <a:lvl2pPr>
              <a:defRPr sz="100">
                <a:solidFill>
                  <a:srgbClr val="413282"/>
                </a:solidFill>
              </a:defRPr>
            </a:lvl2pPr>
            <a:lvl3pPr>
              <a:defRPr sz="100">
                <a:solidFill>
                  <a:srgbClr val="413282"/>
                </a:solidFill>
              </a:defRPr>
            </a:lvl3pPr>
            <a:lvl4pPr>
              <a:defRPr sz="100">
                <a:solidFill>
                  <a:srgbClr val="413282"/>
                </a:solidFill>
              </a:defRPr>
            </a:lvl4pPr>
            <a:lvl5pPr>
              <a:defRPr sz="100">
                <a:solidFill>
                  <a:srgbClr val="413282"/>
                </a:solidFill>
              </a:defRPr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1" name="Pladsholder til titel 1"/>
          <p:cNvSpPr>
            <a:spLocks noGrp="1"/>
          </p:cNvSpPr>
          <p:nvPr>
            <p:ph type="title"/>
          </p:nvPr>
        </p:nvSpPr>
        <p:spPr>
          <a:xfrm>
            <a:off x="1235075" y="522000"/>
            <a:ext cx="10477500" cy="90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13" name="Pladsholder til diasnummer 5">
            <a:extLst>
              <a:ext uri="{FF2B5EF4-FFF2-40B4-BE49-F238E27FC236}">
                <a16:creationId xmlns:a16="http://schemas.microsoft.com/office/drawing/2014/main" id="{F27512C7-AA73-47D1-A3E6-5148F31E7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2000" y="6401187"/>
            <a:ext cx="623075" cy="194400"/>
          </a:xfrm>
          <a:prstGeom prst="rect">
            <a:avLst/>
          </a:prstGeom>
        </p:spPr>
        <p:txBody>
          <a:bodyPr lIns="90000" tIns="0" rIns="0" bIns="0" anchor="ctr" anchorCtr="0"/>
          <a:lstStyle>
            <a:lvl1pPr algn="l"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61AC21D8-6810-BF4D-9572-823A7E7D5947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4" name="Pladsholder til tekst 8">
            <a:extLst>
              <a:ext uri="{FF2B5EF4-FFF2-40B4-BE49-F238E27FC236}">
                <a16:creationId xmlns:a16="http://schemas.microsoft.com/office/drawing/2014/main" id="{5BA7CCD1-11CF-4A88-A4CA-3F84D169F4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6401187"/>
            <a:ext cx="612000" cy="194400"/>
          </a:xfrm>
          <a:solidFill>
            <a:schemeClr val="tx1"/>
          </a:solidFill>
          <a:ln>
            <a:noFill/>
          </a:ln>
        </p:spPr>
        <p:txBody>
          <a:bodyPr/>
          <a:lstStyle>
            <a:lvl1pPr>
              <a:defRPr sz="100">
                <a:noFill/>
              </a:defRPr>
            </a:lvl1pPr>
            <a:lvl2pPr>
              <a:defRPr sz="100">
                <a:solidFill>
                  <a:srgbClr val="413282"/>
                </a:solidFill>
              </a:defRPr>
            </a:lvl2pPr>
            <a:lvl3pPr>
              <a:defRPr sz="100">
                <a:solidFill>
                  <a:srgbClr val="413282"/>
                </a:solidFill>
              </a:defRPr>
            </a:lvl3pPr>
            <a:lvl4pPr>
              <a:defRPr sz="100">
                <a:solidFill>
                  <a:srgbClr val="413282"/>
                </a:solidFill>
              </a:defRPr>
            </a:lvl4pPr>
            <a:lvl5pPr>
              <a:defRPr sz="100">
                <a:solidFill>
                  <a:srgbClr val="413282"/>
                </a:solidFill>
              </a:defRPr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9" name="Pladsholder til tekst 2">
            <a:extLst>
              <a:ext uri="{FF2B5EF4-FFF2-40B4-BE49-F238E27FC236}">
                <a16:creationId xmlns:a16="http://schemas.microsoft.com/office/drawing/2014/main" id="{B272C5CD-80F1-4692-9301-5B6E92B7BA6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359901" y="6371327"/>
            <a:ext cx="367200" cy="298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2" name="Tekstboks 2">
            <a:extLst>
              <a:ext uri="{FF2B5EF4-FFF2-40B4-BE49-F238E27FC236}">
                <a16:creationId xmlns:a16="http://schemas.microsoft.com/office/drawing/2014/main" id="{F965F924-7890-4F64-B594-F16C5718AC39}"/>
              </a:ext>
            </a:extLst>
          </p:cNvPr>
          <p:cNvSpPr txBox="1"/>
          <p:nvPr/>
        </p:nvSpPr>
        <p:spPr>
          <a:xfrm>
            <a:off x="12684051" y="0"/>
            <a:ext cx="2640000" cy="47705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00" b="1" dirty="0">
                <a:solidFill>
                  <a:schemeClr val="bg2">
                    <a:lumMod val="50000"/>
                  </a:schemeClr>
                </a:solidFill>
              </a:rPr>
              <a:t>Tekst eller punktopstilling:</a:t>
            </a:r>
          </a:p>
          <a:p>
            <a:r>
              <a:rPr lang="da-DK" sz="1000" b="0" dirty="0">
                <a:solidFill>
                  <a:schemeClr val="bg2">
                    <a:lumMod val="50000"/>
                  </a:schemeClr>
                </a:solidFill>
              </a:rPr>
              <a:t>Skriv eller indsæt tekst i feltet. Feltet kan indeholde både almindelig tekst og punktopstillinger.</a:t>
            </a:r>
          </a:p>
          <a:p>
            <a:endParaRPr lang="da-DK" sz="1000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>
                <a:solidFill>
                  <a:schemeClr val="bg2">
                    <a:lumMod val="50000"/>
                  </a:schemeClr>
                </a:solidFill>
              </a:rPr>
              <a:t>Indsæt tabel, graf, foto eller video: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Klik på det lille ikon der passer til den type indhold der skal sættes ind i feltet.</a:t>
            </a: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 Vælg det ønskede indhold i dialogboksen. Hvis feltet ændrer størrelse kan det tilpasses efter placering af fx et foto. Følg de orange hjælpestreger for at sætte feltet til den rigtige størrelse.</a:t>
            </a:r>
          </a:p>
          <a:p>
            <a:endParaRPr lang="da-DK" sz="1000" baseline="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>
                <a:solidFill>
                  <a:schemeClr val="bg2">
                    <a:lumMod val="50000"/>
                  </a:schemeClr>
                </a:solidFill>
              </a:rPr>
              <a:t>Skift eksisterende foto: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Klik på foto og brug derefter slettetasten </a:t>
            </a:r>
            <a:br>
              <a:rPr lang="da-DK" sz="10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til at fjerne det eksisterende foto. </a:t>
            </a:r>
            <a:br>
              <a:rPr lang="da-DK" sz="10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Gentag</a:t>
            </a: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 proceduren for indsættelse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af foto som beskrevet ovenfor. Hvis feltet ændrer størrelse efter placering af fx et foto kan det nemt tilpasses. Følg de orange hjælpestreger for at sætte feltet til den rigtige størrelse.</a:t>
            </a:r>
          </a:p>
          <a:p>
            <a:endParaRPr lang="da-DK" sz="1000" baseline="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>
                <a:solidFill>
                  <a:schemeClr val="bg2">
                    <a:lumMod val="50000"/>
                  </a:schemeClr>
                </a:solidFill>
              </a:rPr>
              <a:t>Skift baggrundsfarve:</a:t>
            </a:r>
          </a:p>
          <a:p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Klik på </a:t>
            </a: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fanen ”Design”, vælg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”Formatér baggrund” og vælg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den ønskede farve fra farvepaletten.</a:t>
            </a:r>
          </a:p>
          <a:p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Tjek at logoet kan ses tydeligt, hvis ikke,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så vælg en farve der er lidt lysere.</a:t>
            </a:r>
          </a:p>
          <a:p>
            <a:endParaRPr lang="da-DK" sz="1000" baseline="0" dirty="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2" name="Gruppe 1">
            <a:extLst>
              <a:ext uri="{FF2B5EF4-FFF2-40B4-BE49-F238E27FC236}">
                <a16:creationId xmlns:a16="http://schemas.microsoft.com/office/drawing/2014/main" id="{5C009E89-C925-4489-921D-BD82B9195143}"/>
              </a:ext>
            </a:extLst>
          </p:cNvPr>
          <p:cNvGrpSpPr/>
          <p:nvPr/>
        </p:nvGrpSpPr>
        <p:grpSpPr>
          <a:xfrm>
            <a:off x="12684051" y="5008618"/>
            <a:ext cx="2520000" cy="3173937"/>
            <a:chOff x="12684051" y="4582498"/>
            <a:chExt cx="2520000" cy="3173937"/>
          </a:xfrm>
        </p:grpSpPr>
        <p:grpSp>
          <p:nvGrpSpPr>
            <p:cNvPr id="15" name="Gruppe 14">
              <a:extLst>
                <a:ext uri="{FF2B5EF4-FFF2-40B4-BE49-F238E27FC236}">
                  <a16:creationId xmlns:a16="http://schemas.microsoft.com/office/drawing/2014/main" id="{CE42690F-861B-44BF-B950-7D73E3C67C2D}"/>
                </a:ext>
              </a:extLst>
            </p:cNvPr>
            <p:cNvGrpSpPr/>
            <p:nvPr/>
          </p:nvGrpSpPr>
          <p:grpSpPr>
            <a:xfrm>
              <a:off x="12684051" y="4582498"/>
              <a:ext cx="2520000" cy="1429502"/>
              <a:chOff x="12684051" y="3214496"/>
              <a:chExt cx="2520000" cy="1429502"/>
            </a:xfrm>
          </p:grpSpPr>
          <p:pic>
            <p:nvPicPr>
              <p:cNvPr id="16" name="Billede 15">
                <a:extLst>
                  <a:ext uri="{FF2B5EF4-FFF2-40B4-BE49-F238E27FC236}">
                    <a16:creationId xmlns:a16="http://schemas.microsoft.com/office/drawing/2014/main" id="{841D57BC-7737-4442-B438-14877B9D35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690371" y="3429000"/>
                <a:ext cx="2159996" cy="1214998"/>
              </a:xfrm>
              <a:prstGeom prst="rect">
                <a:avLst/>
              </a:prstGeom>
            </p:spPr>
          </p:pic>
          <p:sp>
            <p:nvSpPr>
              <p:cNvPr id="17" name="Tekstboks 2">
                <a:extLst>
                  <a:ext uri="{FF2B5EF4-FFF2-40B4-BE49-F238E27FC236}">
                    <a16:creationId xmlns:a16="http://schemas.microsoft.com/office/drawing/2014/main" id="{117E0075-FC5C-4CF9-BACC-17D9B0A5821A}"/>
                  </a:ext>
                </a:extLst>
              </p:cNvPr>
              <p:cNvSpPr txBox="1"/>
              <p:nvPr/>
            </p:nvSpPr>
            <p:spPr>
              <a:xfrm>
                <a:off x="12684051" y="3214496"/>
                <a:ext cx="252000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da-DK" sz="1000" b="1" dirty="0">
                    <a:solidFill>
                      <a:schemeClr val="bg2">
                        <a:lumMod val="50000"/>
                      </a:schemeClr>
                    </a:solidFill>
                  </a:rPr>
                  <a:t>Tekst og foto i højre side</a:t>
                </a:r>
              </a:p>
            </p:txBody>
          </p:sp>
        </p:grpSp>
        <p:grpSp>
          <p:nvGrpSpPr>
            <p:cNvPr id="18" name="Gruppe 17">
              <a:extLst>
                <a:ext uri="{FF2B5EF4-FFF2-40B4-BE49-F238E27FC236}">
                  <a16:creationId xmlns:a16="http://schemas.microsoft.com/office/drawing/2014/main" id="{79C8B04E-82E5-429C-8B91-DA3408E1DBA9}"/>
                </a:ext>
              </a:extLst>
            </p:cNvPr>
            <p:cNvGrpSpPr/>
            <p:nvPr/>
          </p:nvGrpSpPr>
          <p:grpSpPr>
            <a:xfrm>
              <a:off x="12684051" y="6326934"/>
              <a:ext cx="2520000" cy="1429501"/>
              <a:chOff x="12684051" y="3214496"/>
              <a:chExt cx="2520000" cy="1429501"/>
            </a:xfrm>
          </p:grpSpPr>
          <p:pic>
            <p:nvPicPr>
              <p:cNvPr id="19" name="Billede 18">
                <a:extLst>
                  <a:ext uri="{FF2B5EF4-FFF2-40B4-BE49-F238E27FC236}">
                    <a16:creationId xmlns:a16="http://schemas.microsoft.com/office/drawing/2014/main" id="{3EAC981F-56F7-4740-8955-1737867502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690371" y="3429000"/>
                <a:ext cx="2159996" cy="1214997"/>
              </a:xfrm>
              <a:prstGeom prst="rect">
                <a:avLst/>
              </a:prstGeom>
            </p:spPr>
          </p:pic>
          <p:sp>
            <p:nvSpPr>
              <p:cNvPr id="20" name="Tekstboks 2">
                <a:extLst>
                  <a:ext uri="{FF2B5EF4-FFF2-40B4-BE49-F238E27FC236}">
                    <a16:creationId xmlns:a16="http://schemas.microsoft.com/office/drawing/2014/main" id="{E09C62F8-630B-4DAA-82CD-F1117BA36734}"/>
                  </a:ext>
                </a:extLst>
              </p:cNvPr>
              <p:cNvSpPr txBox="1"/>
              <p:nvPr/>
            </p:nvSpPr>
            <p:spPr>
              <a:xfrm>
                <a:off x="12684051" y="3214496"/>
                <a:ext cx="252000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da-DK" sz="1000" b="1" dirty="0">
                    <a:solidFill>
                      <a:schemeClr val="bg2">
                        <a:lumMod val="50000"/>
                      </a:schemeClr>
                    </a:solidFill>
                  </a:rPr>
                  <a:t>Tekst og foto i venstre side</a:t>
                </a:r>
              </a:p>
            </p:txBody>
          </p:sp>
        </p:grpSp>
      </p:grp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885C43A-5F6E-43BF-8ED0-474689A59BA7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1235076" y="1881188"/>
            <a:ext cx="4968874" cy="414020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22" name="Pladsholder til indhold 5">
            <a:extLst>
              <a:ext uri="{FF2B5EF4-FFF2-40B4-BE49-F238E27FC236}">
                <a16:creationId xmlns:a16="http://schemas.microsoft.com/office/drawing/2014/main" id="{A434FB48-7838-4770-8B1B-EDFE8F18DBE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750000" y="1881187"/>
            <a:ext cx="4968874" cy="4140201"/>
          </a:xfrm>
        </p:spPr>
        <p:txBody>
          <a:bodyPr/>
          <a:lstStyle>
            <a:lvl1pPr>
              <a:buClr>
                <a:schemeClr val="tx2"/>
              </a:buClr>
              <a:defRPr/>
            </a:lvl1pPr>
            <a:lvl2pPr>
              <a:buClr>
                <a:schemeClr val="tx2"/>
              </a:buClr>
              <a:defRPr/>
            </a:lvl2pPr>
            <a:lvl3pPr>
              <a:buClr>
                <a:schemeClr val="tx2"/>
              </a:buClr>
              <a:defRPr/>
            </a:lvl3pPr>
            <a:lvl4pPr>
              <a:buClr>
                <a:schemeClr val="tx2"/>
              </a:buClr>
              <a:defRPr/>
            </a:lvl4pPr>
            <a:lvl5pPr>
              <a:buClr>
                <a:schemeClr val="tx2"/>
              </a:buClr>
              <a:defRPr/>
            </a:lvl5pPr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21" name="Pladsholder til sidefod 3">
            <a:extLst>
              <a:ext uri="{FF2B5EF4-FFF2-40B4-BE49-F238E27FC236}">
                <a16:creationId xmlns:a16="http://schemas.microsoft.com/office/drawing/2014/main" id="{A4E4AFBA-AC56-44F9-915C-04FB0C248A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5075" y="6401188"/>
            <a:ext cx="9024923" cy="19440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78175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78">
          <p15:clr>
            <a:srgbClr val="FBAE40"/>
          </p15:clr>
        </p15:guide>
        <p15:guide id="2" pos="3908">
          <p15:clr>
            <a:srgbClr val="FBAE40"/>
          </p15:clr>
        </p15:guide>
        <p15:guide id="3" pos="4248">
          <p15:clr>
            <a:srgbClr val="FBAE40"/>
          </p15:clr>
        </p15:guide>
        <p15:guide id="4" orient="horz" pos="1185">
          <p15:clr>
            <a:srgbClr val="FBAE40"/>
          </p15:clr>
        </p15:guide>
        <p15:guide id="5" pos="7378">
          <p15:clr>
            <a:srgbClr val="FBAE40"/>
          </p15:clr>
        </p15:guide>
        <p15:guide id="6" orient="horz" pos="3793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, farvet bun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12000" y="6401187"/>
            <a:ext cx="622800" cy="194400"/>
          </a:xfrm>
          <a:prstGeom prst="rect">
            <a:avLst/>
          </a:prstGeom>
        </p:spPr>
        <p:txBody>
          <a:bodyPr lIns="90000" tIns="0" rIns="0" bIns="0" anchor="ctr" anchorCtr="0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2" name="Pladsholder til tekst 8">
            <a:extLst>
              <a:ext uri="{FF2B5EF4-FFF2-40B4-BE49-F238E27FC236}">
                <a16:creationId xmlns:a16="http://schemas.microsoft.com/office/drawing/2014/main" id="{AAF41338-ED05-4F87-B306-A3CDD602DA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6401187"/>
            <a:ext cx="612000" cy="194400"/>
          </a:xfrm>
          <a:solidFill>
            <a:schemeClr val="tx1"/>
          </a:solidFill>
          <a:ln>
            <a:noFill/>
          </a:ln>
        </p:spPr>
        <p:txBody>
          <a:bodyPr/>
          <a:lstStyle>
            <a:lvl1pPr>
              <a:defRPr sz="100">
                <a:noFill/>
              </a:defRPr>
            </a:lvl1pPr>
            <a:lvl2pPr>
              <a:defRPr sz="100">
                <a:solidFill>
                  <a:srgbClr val="413282"/>
                </a:solidFill>
              </a:defRPr>
            </a:lvl2pPr>
            <a:lvl3pPr>
              <a:defRPr sz="100">
                <a:solidFill>
                  <a:srgbClr val="413282"/>
                </a:solidFill>
              </a:defRPr>
            </a:lvl3pPr>
            <a:lvl4pPr>
              <a:defRPr sz="100">
                <a:solidFill>
                  <a:srgbClr val="413282"/>
                </a:solidFill>
              </a:defRPr>
            </a:lvl4pPr>
            <a:lvl5pPr>
              <a:defRPr sz="100">
                <a:solidFill>
                  <a:srgbClr val="413282"/>
                </a:solidFill>
              </a:defRPr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1CC9DD5-924B-4722-9D55-E45851DEC34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340000" y="1872000"/>
            <a:ext cx="9000000" cy="3848576"/>
          </a:xfrm>
        </p:spPr>
        <p:txBody>
          <a:bodyPr>
            <a:normAutofit/>
          </a:bodyPr>
          <a:lstStyle>
            <a:lvl1pPr marL="0" indent="0">
              <a:spcAft>
                <a:spcPts val="2000"/>
              </a:spcAft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268163" indent="0">
              <a:buNone/>
              <a:defRPr>
                <a:solidFill>
                  <a:schemeClr val="bg1"/>
                </a:solidFill>
                <a:latin typeface="+mj-lt"/>
              </a:defRPr>
            </a:lvl2pPr>
            <a:lvl3pPr marL="538162" indent="0"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810000" indent="0"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1080000" indent="0"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3" name="Pladsholder til tekst 2">
            <a:extLst>
              <a:ext uri="{FF2B5EF4-FFF2-40B4-BE49-F238E27FC236}">
                <a16:creationId xmlns:a16="http://schemas.microsoft.com/office/drawing/2014/main" id="{69432291-5274-4B4B-9FB6-EB1FC4FD16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359901" y="6371327"/>
            <a:ext cx="367200" cy="298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8" name="Tekstboks 2">
            <a:extLst>
              <a:ext uri="{FF2B5EF4-FFF2-40B4-BE49-F238E27FC236}">
                <a16:creationId xmlns:a16="http://schemas.microsoft.com/office/drawing/2014/main" id="{B63CF38C-F909-4DD0-B392-A0F235382FF4}"/>
              </a:ext>
            </a:extLst>
          </p:cNvPr>
          <p:cNvSpPr txBox="1"/>
          <p:nvPr/>
        </p:nvSpPr>
        <p:spPr>
          <a:xfrm>
            <a:off x="12684051" y="0"/>
            <a:ext cx="2640000" cy="20005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00" b="1" dirty="0">
                <a:solidFill>
                  <a:schemeClr val="bg2">
                    <a:lumMod val="50000"/>
                  </a:schemeClr>
                </a:solidFill>
              </a:rPr>
              <a:t>Skift farve baggrundsfarve:</a:t>
            </a:r>
          </a:p>
          <a:p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Klik på </a:t>
            </a: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fanen ”Design”, vælg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”Formatér baggrund” og vælg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den ønskede farve fra farvepaletten.</a:t>
            </a:r>
          </a:p>
          <a:p>
            <a:endParaRPr lang="da-DK" sz="1000" baseline="0" dirty="0">
              <a:solidFill>
                <a:schemeClr val="bg2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Tjek at logoet kan ses tydeligt, hvis ikke,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så vælg en farve der er lidt mørkere.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endParaRPr lang="da-DK" sz="1000" baseline="0" dirty="0">
              <a:solidFill>
                <a:schemeClr val="bg2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Tjek samtidig, at farven ikke er for lys til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at hvid tekst kan læses ordentligt.</a:t>
            </a:r>
          </a:p>
          <a:p>
            <a:endParaRPr lang="da-DK" sz="1000" baseline="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Ved lange citater sættes teksten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ned i størrelse.</a:t>
            </a:r>
          </a:p>
        </p:txBody>
      </p:sp>
      <p:grpSp>
        <p:nvGrpSpPr>
          <p:cNvPr id="7" name="Gruppe 6">
            <a:extLst>
              <a:ext uri="{FF2B5EF4-FFF2-40B4-BE49-F238E27FC236}">
                <a16:creationId xmlns:a16="http://schemas.microsoft.com/office/drawing/2014/main" id="{8815387F-9893-4F5A-9C73-81FB920A1373}"/>
              </a:ext>
            </a:extLst>
          </p:cNvPr>
          <p:cNvGrpSpPr/>
          <p:nvPr/>
        </p:nvGrpSpPr>
        <p:grpSpPr>
          <a:xfrm>
            <a:off x="828000" y="1872000"/>
            <a:ext cx="1219896" cy="1219896"/>
            <a:chOff x="2493882" y="1224507"/>
            <a:chExt cx="1219896" cy="1219896"/>
          </a:xfrm>
        </p:grpSpPr>
        <p:sp>
          <p:nvSpPr>
            <p:cNvPr id="9" name="Oval 5">
              <a:extLst>
                <a:ext uri="{FF2B5EF4-FFF2-40B4-BE49-F238E27FC236}">
                  <a16:creationId xmlns:a16="http://schemas.microsoft.com/office/drawing/2014/main" id="{03DAD02F-AC65-4D12-83D5-F363B1A6E2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3882" y="1224507"/>
              <a:ext cx="1219896" cy="121989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grpSp>
          <p:nvGrpSpPr>
            <p:cNvPr id="10" name="Gruppe 9">
              <a:extLst>
                <a:ext uri="{FF2B5EF4-FFF2-40B4-BE49-F238E27FC236}">
                  <a16:creationId xmlns:a16="http://schemas.microsoft.com/office/drawing/2014/main" id="{3D57BEF0-101A-41B3-A56A-5CA3D202E073}"/>
                </a:ext>
              </a:extLst>
            </p:cNvPr>
            <p:cNvGrpSpPr/>
            <p:nvPr/>
          </p:nvGrpSpPr>
          <p:grpSpPr>
            <a:xfrm>
              <a:off x="2805138" y="1598571"/>
              <a:ext cx="597385" cy="516432"/>
              <a:chOff x="1259537" y="1598571"/>
              <a:chExt cx="597385" cy="516432"/>
            </a:xfrm>
          </p:grpSpPr>
          <p:sp>
            <p:nvSpPr>
              <p:cNvPr id="11" name="Freeform 6">
                <a:extLst>
                  <a:ext uri="{FF2B5EF4-FFF2-40B4-BE49-F238E27FC236}">
                    <a16:creationId xmlns:a16="http://schemas.microsoft.com/office/drawing/2014/main" id="{09ABBF11-8D2F-4D8C-A88C-DBF33F39A5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9537" y="1598571"/>
                <a:ext cx="244258" cy="516432"/>
              </a:xfrm>
              <a:custGeom>
                <a:avLst/>
                <a:gdLst>
                  <a:gd name="T0" fmla="*/ 0 w 175"/>
                  <a:gd name="T1" fmla="*/ 192 h 370"/>
                  <a:gd name="T2" fmla="*/ 70 w 175"/>
                  <a:gd name="T3" fmla="*/ 192 h 370"/>
                  <a:gd name="T4" fmla="*/ 68 w 175"/>
                  <a:gd name="T5" fmla="*/ 370 h 370"/>
                  <a:gd name="T6" fmla="*/ 107 w 175"/>
                  <a:gd name="T7" fmla="*/ 370 h 370"/>
                  <a:gd name="T8" fmla="*/ 175 w 175"/>
                  <a:gd name="T9" fmla="*/ 231 h 370"/>
                  <a:gd name="T10" fmla="*/ 175 w 175"/>
                  <a:gd name="T11" fmla="*/ 0 h 370"/>
                  <a:gd name="T12" fmla="*/ 0 w 175"/>
                  <a:gd name="T13" fmla="*/ 0 h 370"/>
                  <a:gd name="T14" fmla="*/ 0 w 175"/>
                  <a:gd name="T15" fmla="*/ 192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5" h="370">
                    <a:moveTo>
                      <a:pt x="0" y="192"/>
                    </a:moveTo>
                    <a:lnTo>
                      <a:pt x="70" y="192"/>
                    </a:lnTo>
                    <a:lnTo>
                      <a:pt x="68" y="370"/>
                    </a:lnTo>
                    <a:lnTo>
                      <a:pt x="107" y="370"/>
                    </a:lnTo>
                    <a:lnTo>
                      <a:pt x="175" y="231"/>
                    </a:lnTo>
                    <a:lnTo>
                      <a:pt x="175" y="0"/>
                    </a:lnTo>
                    <a:lnTo>
                      <a:pt x="0" y="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  <p:sp>
            <p:nvSpPr>
              <p:cNvPr id="14" name="Freeform 7">
                <a:extLst>
                  <a:ext uri="{FF2B5EF4-FFF2-40B4-BE49-F238E27FC236}">
                    <a16:creationId xmlns:a16="http://schemas.microsoft.com/office/drawing/2014/main" id="{47AE5745-45E0-47CE-B34E-2D614328D0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2664" y="1598571"/>
                <a:ext cx="244258" cy="516432"/>
              </a:xfrm>
              <a:custGeom>
                <a:avLst/>
                <a:gdLst>
                  <a:gd name="T0" fmla="*/ 0 w 175"/>
                  <a:gd name="T1" fmla="*/ 0 h 370"/>
                  <a:gd name="T2" fmla="*/ 0 w 175"/>
                  <a:gd name="T3" fmla="*/ 192 h 370"/>
                  <a:gd name="T4" fmla="*/ 70 w 175"/>
                  <a:gd name="T5" fmla="*/ 192 h 370"/>
                  <a:gd name="T6" fmla="*/ 67 w 175"/>
                  <a:gd name="T7" fmla="*/ 370 h 370"/>
                  <a:gd name="T8" fmla="*/ 107 w 175"/>
                  <a:gd name="T9" fmla="*/ 370 h 370"/>
                  <a:gd name="T10" fmla="*/ 175 w 175"/>
                  <a:gd name="T11" fmla="*/ 231 h 370"/>
                  <a:gd name="T12" fmla="*/ 175 w 175"/>
                  <a:gd name="T13" fmla="*/ 0 h 370"/>
                  <a:gd name="T14" fmla="*/ 0 w 175"/>
                  <a:gd name="T15" fmla="*/ 0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5" h="370">
                    <a:moveTo>
                      <a:pt x="0" y="0"/>
                    </a:moveTo>
                    <a:lnTo>
                      <a:pt x="0" y="192"/>
                    </a:lnTo>
                    <a:lnTo>
                      <a:pt x="70" y="192"/>
                    </a:lnTo>
                    <a:lnTo>
                      <a:pt x="67" y="370"/>
                    </a:lnTo>
                    <a:lnTo>
                      <a:pt x="107" y="370"/>
                    </a:lnTo>
                    <a:lnTo>
                      <a:pt x="175" y="231"/>
                    </a:lnTo>
                    <a:lnTo>
                      <a:pt x="17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</p:grpSp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BB07BE22-6F66-4E5C-9EDB-439AD90C2287}"/>
              </a:ext>
            </a:extLst>
          </p:cNvPr>
          <p:cNvGrpSpPr/>
          <p:nvPr/>
        </p:nvGrpSpPr>
        <p:grpSpPr>
          <a:xfrm>
            <a:off x="12684051" y="2299366"/>
            <a:ext cx="2520000" cy="1429502"/>
            <a:chOff x="12684051" y="3214496"/>
            <a:chExt cx="2520000" cy="1429502"/>
          </a:xfrm>
        </p:grpSpPr>
        <p:pic>
          <p:nvPicPr>
            <p:cNvPr id="16" name="Billede 15">
              <a:extLst>
                <a:ext uri="{FF2B5EF4-FFF2-40B4-BE49-F238E27FC236}">
                  <a16:creationId xmlns:a16="http://schemas.microsoft.com/office/drawing/2014/main" id="{C275AE6C-13B4-47BF-8BBF-9AF594DC2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90371" y="3429000"/>
              <a:ext cx="2159996" cy="1214998"/>
            </a:xfrm>
            <a:prstGeom prst="rect">
              <a:avLst/>
            </a:prstGeom>
          </p:spPr>
        </p:pic>
        <p:sp>
          <p:nvSpPr>
            <p:cNvPr id="17" name="Tekstboks 2">
              <a:extLst>
                <a:ext uri="{FF2B5EF4-FFF2-40B4-BE49-F238E27FC236}">
                  <a16:creationId xmlns:a16="http://schemas.microsoft.com/office/drawing/2014/main" id="{0BA85D1F-6DA0-40E4-BED2-9EE0E7DC0B0B}"/>
                </a:ext>
              </a:extLst>
            </p:cNvPr>
            <p:cNvSpPr txBox="1"/>
            <p:nvPr/>
          </p:nvSpPr>
          <p:spPr>
            <a:xfrm>
              <a:off x="12684051" y="3214496"/>
              <a:ext cx="252000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da-DK" sz="1000" b="1" dirty="0">
                  <a:solidFill>
                    <a:schemeClr val="bg2">
                      <a:lumMod val="50000"/>
                    </a:schemeClr>
                  </a:solidFill>
                </a:rPr>
                <a:t>Citat</a:t>
              </a:r>
            </a:p>
          </p:txBody>
        </p:sp>
      </p:grpSp>
      <p:sp>
        <p:nvSpPr>
          <p:cNvPr id="18" name="Pladsholder til sidefod 3">
            <a:extLst>
              <a:ext uri="{FF2B5EF4-FFF2-40B4-BE49-F238E27FC236}">
                <a16:creationId xmlns:a16="http://schemas.microsoft.com/office/drawing/2014/main" id="{DD213C60-9115-4599-B2FA-6674E4B416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4800" y="6401188"/>
            <a:ext cx="8999999" cy="19440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214220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medieklip 3">
            <a:extLst>
              <a:ext uri="{FF2B5EF4-FFF2-40B4-BE49-F238E27FC236}">
                <a16:creationId xmlns:a16="http://schemas.microsoft.com/office/drawing/2014/main" id="{0C58CE5F-EAC1-4270-992A-D19EAD1FB19C}"/>
              </a:ext>
            </a:extLst>
          </p:cNvPr>
          <p:cNvSpPr>
            <a:spLocks noGrp="1"/>
          </p:cNvSpPr>
          <p:nvPr>
            <p:ph type="media" sz="quarter" idx="18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da-DK"/>
              <a:t>Klik på ikonet for at tilføje et medie</a:t>
            </a:r>
            <a:endParaRPr lang="da-DK" dirty="0"/>
          </a:p>
        </p:txBody>
      </p:sp>
      <p:sp>
        <p:nvSpPr>
          <p:cNvPr id="13" name="Tekstboks 2">
            <a:extLst>
              <a:ext uri="{FF2B5EF4-FFF2-40B4-BE49-F238E27FC236}">
                <a16:creationId xmlns:a16="http://schemas.microsoft.com/office/drawing/2014/main" id="{A21F6429-AA5E-45C8-B86F-0B437FA81A71}"/>
              </a:ext>
            </a:extLst>
          </p:cNvPr>
          <p:cNvSpPr txBox="1"/>
          <p:nvPr/>
        </p:nvSpPr>
        <p:spPr>
          <a:xfrm>
            <a:off x="12684051" y="0"/>
            <a:ext cx="2640000" cy="30777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00" b="1" dirty="0">
                <a:solidFill>
                  <a:schemeClr val="bg2">
                    <a:lumMod val="50000"/>
                  </a:schemeClr>
                </a:solidFill>
              </a:rPr>
              <a:t>Indsæt video:</a:t>
            </a:r>
          </a:p>
          <a:p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Klik på det lille videoikon</a:t>
            </a: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og vælg den ønskede video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i dialogboksen.</a:t>
            </a:r>
          </a:p>
          <a:p>
            <a:endParaRPr lang="da-DK" sz="1000" baseline="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Alternativt kan videoer fra YOUTUBE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lægges direkte ind ved hjælp af feltet videointegrationskode. Koden kopieres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fra den ønskede video på YOUTUBE.</a:t>
            </a:r>
          </a:p>
          <a:p>
            <a:endParaRPr lang="da-DK" sz="1000" baseline="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baseline="0" dirty="0">
                <a:solidFill>
                  <a:schemeClr val="bg2">
                    <a:lumMod val="50000"/>
                  </a:schemeClr>
                </a:solidFill>
              </a:rPr>
              <a:t>OBS!</a:t>
            </a: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For at sikre, at video kan vises i ældre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versioner af PowerPoint, skal video filen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gemmes i samme mappe som præsentationen. </a:t>
            </a:r>
          </a:p>
          <a:p>
            <a:endParaRPr lang="da-DK" sz="1000" baseline="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>
                <a:solidFill>
                  <a:schemeClr val="bg2">
                    <a:lumMod val="50000"/>
                  </a:schemeClr>
                </a:solidFill>
              </a:rPr>
              <a:t>Skift eksisterende video:</a:t>
            </a:r>
          </a:p>
          <a:p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Klik på video og brug derefter slettetasten </a:t>
            </a:r>
            <a:br>
              <a:rPr lang="da-DK" sz="10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til at fjerne den eksisterende video. </a:t>
            </a:r>
            <a:br>
              <a:rPr lang="da-DK" sz="10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Gentag</a:t>
            </a: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 proceduren for indsættelse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af video som beskrevet ovenfor.</a:t>
            </a:r>
          </a:p>
        </p:txBody>
      </p:sp>
      <p:grpSp>
        <p:nvGrpSpPr>
          <p:cNvPr id="6" name="Gruppe 5">
            <a:extLst>
              <a:ext uri="{FF2B5EF4-FFF2-40B4-BE49-F238E27FC236}">
                <a16:creationId xmlns:a16="http://schemas.microsoft.com/office/drawing/2014/main" id="{B27032BF-0E94-4FF4-8491-7C536D78957B}"/>
              </a:ext>
            </a:extLst>
          </p:cNvPr>
          <p:cNvGrpSpPr/>
          <p:nvPr/>
        </p:nvGrpSpPr>
        <p:grpSpPr>
          <a:xfrm>
            <a:off x="12684051" y="3348000"/>
            <a:ext cx="2520000" cy="1429501"/>
            <a:chOff x="12684051" y="3214496"/>
            <a:chExt cx="2520000" cy="1429501"/>
          </a:xfrm>
        </p:grpSpPr>
        <p:pic>
          <p:nvPicPr>
            <p:cNvPr id="7" name="Billede 6">
              <a:extLst>
                <a:ext uri="{FF2B5EF4-FFF2-40B4-BE49-F238E27FC236}">
                  <a16:creationId xmlns:a16="http://schemas.microsoft.com/office/drawing/2014/main" id="{AD9F5BC7-4534-448A-BC28-3EC069A785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90372" y="3429000"/>
              <a:ext cx="2159994" cy="1214997"/>
            </a:xfrm>
            <a:prstGeom prst="rect">
              <a:avLst/>
            </a:prstGeom>
          </p:spPr>
        </p:pic>
        <p:sp>
          <p:nvSpPr>
            <p:cNvPr id="8" name="Tekstboks 2">
              <a:extLst>
                <a:ext uri="{FF2B5EF4-FFF2-40B4-BE49-F238E27FC236}">
                  <a16:creationId xmlns:a16="http://schemas.microsoft.com/office/drawing/2014/main" id="{237687E9-BA56-4435-A8B2-731906B6D50B}"/>
                </a:ext>
              </a:extLst>
            </p:cNvPr>
            <p:cNvSpPr txBox="1"/>
            <p:nvPr/>
          </p:nvSpPr>
          <p:spPr>
            <a:xfrm>
              <a:off x="12684051" y="3214496"/>
              <a:ext cx="252000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da-DK" sz="1000" b="1" dirty="0">
                  <a:solidFill>
                    <a:schemeClr val="bg2">
                      <a:lumMod val="50000"/>
                    </a:schemeClr>
                  </a:solidFill>
                </a:rPr>
                <a:t>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951379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med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12000" y="6401187"/>
            <a:ext cx="622800" cy="194400"/>
          </a:xfrm>
          <a:prstGeom prst="rect">
            <a:avLst/>
          </a:prstGeom>
        </p:spPr>
        <p:txBody>
          <a:bodyPr lIns="90000" tIns="0" rIns="0" bIns="0" anchor="ctr" anchorCtr="0"/>
          <a:lstStyle>
            <a:lvl1pPr algn="l"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Pladsholder til tekst 8"/>
          <p:cNvSpPr>
            <a:spLocks noGrp="1"/>
          </p:cNvSpPr>
          <p:nvPr>
            <p:ph type="body" sz="quarter" idx="13"/>
          </p:nvPr>
        </p:nvSpPr>
        <p:spPr>
          <a:xfrm>
            <a:off x="0" y="360000"/>
            <a:ext cx="612000" cy="1333624"/>
          </a:xfrm>
          <a:solidFill>
            <a:schemeClr val="tx1"/>
          </a:solidFill>
          <a:ln>
            <a:noFill/>
          </a:ln>
        </p:spPr>
        <p:txBody>
          <a:bodyPr/>
          <a:lstStyle>
            <a:lvl1pPr>
              <a:defRPr sz="100">
                <a:noFill/>
              </a:defRPr>
            </a:lvl1pPr>
            <a:lvl2pPr>
              <a:defRPr sz="100">
                <a:solidFill>
                  <a:srgbClr val="413282"/>
                </a:solidFill>
              </a:defRPr>
            </a:lvl2pPr>
            <a:lvl3pPr>
              <a:defRPr sz="100">
                <a:solidFill>
                  <a:srgbClr val="413282"/>
                </a:solidFill>
              </a:defRPr>
            </a:lvl3pPr>
            <a:lvl4pPr>
              <a:defRPr sz="100">
                <a:solidFill>
                  <a:srgbClr val="413282"/>
                </a:solidFill>
              </a:defRPr>
            </a:lvl4pPr>
            <a:lvl5pPr>
              <a:defRPr sz="100">
                <a:solidFill>
                  <a:srgbClr val="413282"/>
                </a:solidFill>
              </a:defRPr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1" name="Pladsholder til titel 1"/>
          <p:cNvSpPr>
            <a:spLocks noGrp="1"/>
          </p:cNvSpPr>
          <p:nvPr>
            <p:ph type="title"/>
          </p:nvPr>
        </p:nvSpPr>
        <p:spPr>
          <a:xfrm>
            <a:off x="1234800" y="522000"/>
            <a:ext cx="9000000" cy="90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12" name="Pladsholder til tekst 8">
            <a:extLst>
              <a:ext uri="{FF2B5EF4-FFF2-40B4-BE49-F238E27FC236}">
                <a16:creationId xmlns:a16="http://schemas.microsoft.com/office/drawing/2014/main" id="{AAF41338-ED05-4F87-B306-A3CDD602DA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6401187"/>
            <a:ext cx="612000" cy="194400"/>
          </a:xfrm>
          <a:solidFill>
            <a:schemeClr val="tx1"/>
          </a:solidFill>
          <a:ln>
            <a:noFill/>
          </a:ln>
        </p:spPr>
        <p:txBody>
          <a:bodyPr/>
          <a:lstStyle>
            <a:lvl1pPr>
              <a:defRPr sz="100">
                <a:noFill/>
              </a:defRPr>
            </a:lvl1pPr>
            <a:lvl2pPr>
              <a:defRPr sz="100">
                <a:solidFill>
                  <a:srgbClr val="413282"/>
                </a:solidFill>
              </a:defRPr>
            </a:lvl2pPr>
            <a:lvl3pPr>
              <a:defRPr sz="100">
                <a:solidFill>
                  <a:srgbClr val="413282"/>
                </a:solidFill>
              </a:defRPr>
            </a:lvl3pPr>
            <a:lvl4pPr>
              <a:defRPr sz="100">
                <a:solidFill>
                  <a:srgbClr val="413282"/>
                </a:solidFill>
              </a:defRPr>
            </a:lvl4pPr>
            <a:lvl5pPr>
              <a:defRPr sz="100">
                <a:solidFill>
                  <a:srgbClr val="413282"/>
                </a:solidFill>
              </a:defRPr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9" name="Pladsholder til tekst 2">
            <a:extLst>
              <a:ext uri="{FF2B5EF4-FFF2-40B4-BE49-F238E27FC236}">
                <a16:creationId xmlns:a16="http://schemas.microsoft.com/office/drawing/2014/main" id="{1AFCB579-45C0-479A-9789-1CB15244B5E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359901" y="6371327"/>
            <a:ext cx="367200" cy="298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7" name="Tekstboks 2">
            <a:extLst>
              <a:ext uri="{FF2B5EF4-FFF2-40B4-BE49-F238E27FC236}">
                <a16:creationId xmlns:a16="http://schemas.microsoft.com/office/drawing/2014/main" id="{FC3EE7B4-FC91-4671-AD68-74BD13376A51}"/>
              </a:ext>
            </a:extLst>
          </p:cNvPr>
          <p:cNvSpPr txBox="1"/>
          <p:nvPr/>
        </p:nvSpPr>
        <p:spPr>
          <a:xfrm>
            <a:off x="12684051" y="0"/>
            <a:ext cx="2640000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00" b="1" dirty="0">
                <a:solidFill>
                  <a:schemeClr val="bg2">
                    <a:lumMod val="50000"/>
                  </a:schemeClr>
                </a:solidFill>
              </a:rPr>
              <a:t>Titel og forskelligt indhold</a:t>
            </a:r>
          </a:p>
          <a:p>
            <a:r>
              <a:rPr lang="da-DK" sz="1000" b="0" dirty="0">
                <a:solidFill>
                  <a:schemeClr val="bg2">
                    <a:lumMod val="50000"/>
                  </a:schemeClr>
                </a:solidFill>
              </a:rPr>
              <a:t>Skriv eller indsæt en titel. </a:t>
            </a:r>
          </a:p>
          <a:p>
            <a:endParaRPr lang="da-DK" sz="1000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>
                <a:solidFill>
                  <a:schemeClr val="bg2">
                    <a:lumMod val="50000"/>
                  </a:schemeClr>
                </a:solidFill>
              </a:rPr>
              <a:t>Indsæt andet indhold:</a:t>
            </a:r>
          </a:p>
          <a:p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Grafik, foto, illustrationer eller </a:t>
            </a:r>
            <a:br>
              <a:rPr lang="da-DK" sz="10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andet indhold kan kopieres og </a:t>
            </a:r>
            <a:br>
              <a:rPr lang="da-DK" sz="10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indsættes </a:t>
            </a: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under titlen.</a:t>
            </a:r>
          </a:p>
        </p:txBody>
      </p:sp>
      <p:grpSp>
        <p:nvGrpSpPr>
          <p:cNvPr id="8" name="Gruppe 7">
            <a:extLst>
              <a:ext uri="{FF2B5EF4-FFF2-40B4-BE49-F238E27FC236}">
                <a16:creationId xmlns:a16="http://schemas.microsoft.com/office/drawing/2014/main" id="{09437FD6-EB18-4B72-9427-F6E2EE35F9FD}"/>
              </a:ext>
            </a:extLst>
          </p:cNvPr>
          <p:cNvGrpSpPr/>
          <p:nvPr/>
        </p:nvGrpSpPr>
        <p:grpSpPr>
          <a:xfrm>
            <a:off x="12684051" y="1332000"/>
            <a:ext cx="2520000" cy="1429502"/>
            <a:chOff x="12684051" y="3214496"/>
            <a:chExt cx="2520000" cy="1429502"/>
          </a:xfrm>
        </p:grpSpPr>
        <p:pic>
          <p:nvPicPr>
            <p:cNvPr id="13" name="Billede 12">
              <a:extLst>
                <a:ext uri="{FF2B5EF4-FFF2-40B4-BE49-F238E27FC236}">
                  <a16:creationId xmlns:a16="http://schemas.microsoft.com/office/drawing/2014/main" id="{A13E9DD3-1888-4CC1-B094-E2D780022B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90371" y="3429000"/>
              <a:ext cx="2159996" cy="1214998"/>
            </a:xfrm>
            <a:prstGeom prst="rect">
              <a:avLst/>
            </a:prstGeom>
          </p:spPr>
        </p:pic>
        <p:sp>
          <p:nvSpPr>
            <p:cNvPr id="14" name="Tekstboks 2">
              <a:extLst>
                <a:ext uri="{FF2B5EF4-FFF2-40B4-BE49-F238E27FC236}">
                  <a16:creationId xmlns:a16="http://schemas.microsoft.com/office/drawing/2014/main" id="{AB4363D2-0143-41AD-94F9-BCDA585FABEE}"/>
                </a:ext>
              </a:extLst>
            </p:cNvPr>
            <p:cNvSpPr txBox="1"/>
            <p:nvPr/>
          </p:nvSpPr>
          <p:spPr>
            <a:xfrm>
              <a:off x="12684051" y="3214496"/>
              <a:ext cx="252000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da-DK" sz="1000" b="1" dirty="0">
                  <a:solidFill>
                    <a:schemeClr val="bg2">
                      <a:lumMod val="50000"/>
                    </a:schemeClr>
                  </a:solidFill>
                </a:rPr>
                <a:t>Figur kopieret fra Word</a:t>
              </a:r>
            </a:p>
          </p:txBody>
        </p:sp>
      </p:grpSp>
      <p:sp>
        <p:nvSpPr>
          <p:cNvPr id="15" name="Pladsholder til sidefod 3">
            <a:extLst>
              <a:ext uri="{FF2B5EF4-FFF2-40B4-BE49-F238E27FC236}">
                <a16:creationId xmlns:a16="http://schemas.microsoft.com/office/drawing/2014/main" id="{D2104E1C-CAC2-403B-A7DC-3DAF95CF2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4800" y="6401188"/>
            <a:ext cx="8999999" cy="19440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81996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slutning, lys baggru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dsholder til billede 17"/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noFill/>
          <a:ln>
            <a:noFill/>
          </a:ln>
        </p:spPr>
        <p:txBody>
          <a:bodyPr/>
          <a:lstStyle>
            <a:lvl1pPr marL="0" indent="0" algn="ctr">
              <a:buNone/>
              <a:defRPr sz="2000" baseline="0">
                <a:solidFill>
                  <a:schemeClr val="tx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792000" y="4104000"/>
            <a:ext cx="9000002" cy="2340000"/>
          </a:xfrm>
          <a:solidFill>
            <a:schemeClr val="bg1"/>
          </a:solidFill>
        </p:spPr>
        <p:txBody>
          <a:bodyPr lIns="288000" tIns="180000" rIns="0" bIns="684000" anchor="t" anchorCtr="0">
            <a:normAutofit/>
          </a:bodyPr>
          <a:lstStyle>
            <a:lvl1pPr>
              <a:defRPr sz="4800" kern="0" spc="0" baseline="0"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Klik for at tilføje tekst</a:t>
            </a:r>
          </a:p>
        </p:txBody>
      </p:sp>
      <p:sp>
        <p:nvSpPr>
          <p:cNvPr id="8" name="Pladsholder til tekst 8">
            <a:extLst>
              <a:ext uri="{FF2B5EF4-FFF2-40B4-BE49-F238E27FC236}">
                <a16:creationId xmlns:a16="http://schemas.microsoft.com/office/drawing/2014/main" id="{88B61B58-7855-4876-B461-879CA021F72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4104000"/>
            <a:ext cx="612000" cy="2340000"/>
          </a:xfrm>
          <a:solidFill>
            <a:schemeClr val="tx1"/>
          </a:solidFill>
          <a:ln>
            <a:noFill/>
          </a:ln>
        </p:spPr>
        <p:txBody>
          <a:bodyPr/>
          <a:lstStyle>
            <a:lvl1pPr>
              <a:defRPr sz="100">
                <a:noFill/>
              </a:defRPr>
            </a:lvl1pPr>
            <a:lvl2pPr>
              <a:defRPr sz="100">
                <a:solidFill>
                  <a:srgbClr val="413282"/>
                </a:solidFill>
              </a:defRPr>
            </a:lvl2pPr>
            <a:lvl3pPr>
              <a:defRPr sz="100">
                <a:solidFill>
                  <a:srgbClr val="413282"/>
                </a:solidFill>
              </a:defRPr>
            </a:lvl3pPr>
            <a:lvl4pPr>
              <a:defRPr sz="100">
                <a:solidFill>
                  <a:srgbClr val="413282"/>
                </a:solidFill>
              </a:defRPr>
            </a:lvl4pPr>
            <a:lvl5pPr>
              <a:defRPr sz="100">
                <a:solidFill>
                  <a:srgbClr val="413282"/>
                </a:solidFill>
              </a:defRPr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27" name="Undertitel 2"/>
          <p:cNvSpPr>
            <a:spLocks noGrp="1" noChangeAspect="1"/>
          </p:cNvSpPr>
          <p:nvPr>
            <p:ph type="subTitle" idx="1"/>
          </p:nvPr>
        </p:nvSpPr>
        <p:spPr>
          <a:xfrm>
            <a:off x="1080000" y="6073956"/>
            <a:ext cx="1447200" cy="205069"/>
          </a:xfrm>
          <a:blipFill>
            <a:blip r:embed="rId2"/>
            <a:stretch>
              <a:fillRect/>
            </a:stretch>
          </a:blipFill>
        </p:spPr>
        <p:txBody>
          <a:bodyPr lIns="288000" bIns="144000" anchor="b" anchorCtr="0">
            <a:normAutofit/>
          </a:bodyPr>
          <a:lstStyle>
            <a:lvl1pPr marL="0" indent="0" algn="l">
              <a:spcAft>
                <a:spcPts val="400"/>
              </a:spcAft>
              <a:buNone/>
              <a:defRPr sz="100">
                <a:noFill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8C8D4588-A254-4AF7-A259-9C485E400FC3}"/>
              </a:ext>
            </a:extLst>
          </p:cNvPr>
          <p:cNvSpPr>
            <a:spLocks noGrp="1" noChangeAspect="1"/>
          </p:cNvSpPr>
          <p:nvPr>
            <p:ph type="body" sz="quarter" idx="17"/>
          </p:nvPr>
        </p:nvSpPr>
        <p:spPr>
          <a:xfrm>
            <a:off x="10120510" y="5945034"/>
            <a:ext cx="1800000" cy="459184"/>
          </a:xfrm>
          <a:blipFill dpi="0" rotWithShape="1">
            <a:blip r:embed="rId3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9" name="Tekstboks 2">
            <a:extLst>
              <a:ext uri="{FF2B5EF4-FFF2-40B4-BE49-F238E27FC236}">
                <a16:creationId xmlns:a16="http://schemas.microsoft.com/office/drawing/2014/main" id="{A2B651AF-93BC-49C3-BF32-ABCDEBED573F}"/>
              </a:ext>
            </a:extLst>
          </p:cNvPr>
          <p:cNvSpPr txBox="1"/>
          <p:nvPr/>
        </p:nvSpPr>
        <p:spPr>
          <a:xfrm>
            <a:off x="12684051" y="0"/>
            <a:ext cx="2640000" cy="29238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00" b="1" dirty="0">
                <a:solidFill>
                  <a:schemeClr val="bg2">
                    <a:lumMod val="50000"/>
                  </a:schemeClr>
                </a:solidFill>
              </a:rPr>
              <a:t>Indsæt foto:</a:t>
            </a:r>
          </a:p>
          <a:p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Klik på det lille fotoikon</a:t>
            </a: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og vælg det ønskede foto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i dialogboksen.</a:t>
            </a:r>
          </a:p>
          <a:p>
            <a:endParaRPr lang="da-DK" sz="1000" baseline="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>
                <a:solidFill>
                  <a:schemeClr val="bg2">
                    <a:lumMod val="50000"/>
                  </a:schemeClr>
                </a:solidFill>
              </a:rPr>
              <a:t>Skift eksisterende foto:</a:t>
            </a:r>
          </a:p>
          <a:p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Klik på foto og brug derefter slettetasten </a:t>
            </a:r>
            <a:br>
              <a:rPr lang="da-DK" sz="10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til at fjerne det eksisterende foto. </a:t>
            </a:r>
            <a:br>
              <a:rPr lang="da-DK" sz="10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Gentag</a:t>
            </a: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 proceduren for indsættelse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af foto som beskrevet ovenfor.</a:t>
            </a:r>
          </a:p>
          <a:p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Når foto er placeret, højreklik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og vælg ”Placér bagerst”.</a:t>
            </a:r>
          </a:p>
          <a:p>
            <a:endParaRPr lang="da-DK" sz="1000" baseline="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>
                <a:solidFill>
                  <a:schemeClr val="bg2">
                    <a:lumMod val="50000"/>
                  </a:schemeClr>
                </a:solidFill>
              </a:rPr>
              <a:t>Skift baggrundsfarve:</a:t>
            </a:r>
          </a:p>
          <a:p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Klik på </a:t>
            </a: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fanen ”Design”, vælg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”Formatér baggrund” og vælg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den ønskede farve fra farvepaletten.</a:t>
            </a:r>
          </a:p>
          <a:p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Tjek at logoet kan ses tydeligt, hvis ikke,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så vælg en farve der er lidt lysere.</a:t>
            </a:r>
          </a:p>
        </p:txBody>
      </p:sp>
      <p:grpSp>
        <p:nvGrpSpPr>
          <p:cNvPr id="3" name="Gruppe 2">
            <a:extLst>
              <a:ext uri="{FF2B5EF4-FFF2-40B4-BE49-F238E27FC236}">
                <a16:creationId xmlns:a16="http://schemas.microsoft.com/office/drawing/2014/main" id="{5E574109-71DC-4FCE-B127-A981E7BA5B57}"/>
              </a:ext>
            </a:extLst>
          </p:cNvPr>
          <p:cNvGrpSpPr/>
          <p:nvPr/>
        </p:nvGrpSpPr>
        <p:grpSpPr>
          <a:xfrm>
            <a:off x="12684051" y="3240000"/>
            <a:ext cx="2520000" cy="3008631"/>
            <a:chOff x="12684051" y="3065325"/>
            <a:chExt cx="2520000" cy="3008631"/>
          </a:xfrm>
        </p:grpSpPr>
        <p:grpSp>
          <p:nvGrpSpPr>
            <p:cNvPr id="12" name="Gruppe 11">
              <a:extLst>
                <a:ext uri="{FF2B5EF4-FFF2-40B4-BE49-F238E27FC236}">
                  <a16:creationId xmlns:a16="http://schemas.microsoft.com/office/drawing/2014/main" id="{95D645A1-CB08-4D5E-B0EA-CBBF2136105B}"/>
                </a:ext>
              </a:extLst>
            </p:cNvPr>
            <p:cNvGrpSpPr/>
            <p:nvPr/>
          </p:nvGrpSpPr>
          <p:grpSpPr>
            <a:xfrm>
              <a:off x="12684051" y="3065325"/>
              <a:ext cx="2520000" cy="1429502"/>
              <a:chOff x="12684051" y="3214496"/>
              <a:chExt cx="2520000" cy="1429502"/>
            </a:xfrm>
          </p:grpSpPr>
          <p:pic>
            <p:nvPicPr>
              <p:cNvPr id="13" name="Billede 12">
                <a:extLst>
                  <a:ext uri="{FF2B5EF4-FFF2-40B4-BE49-F238E27FC236}">
                    <a16:creationId xmlns:a16="http://schemas.microsoft.com/office/drawing/2014/main" id="{8B047AB1-30E7-49A5-9D37-59B9DE5F8E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690370" y="3429000"/>
                <a:ext cx="2159998" cy="1214998"/>
              </a:xfrm>
              <a:prstGeom prst="rect">
                <a:avLst/>
              </a:prstGeom>
            </p:spPr>
          </p:pic>
          <p:sp>
            <p:nvSpPr>
              <p:cNvPr id="14" name="Tekstboks 2">
                <a:extLst>
                  <a:ext uri="{FF2B5EF4-FFF2-40B4-BE49-F238E27FC236}">
                    <a16:creationId xmlns:a16="http://schemas.microsoft.com/office/drawing/2014/main" id="{603E0E90-22F9-4B87-9A50-FE298423EE84}"/>
                  </a:ext>
                </a:extLst>
              </p:cNvPr>
              <p:cNvSpPr txBox="1"/>
              <p:nvPr/>
            </p:nvSpPr>
            <p:spPr>
              <a:xfrm>
                <a:off x="12684051" y="3214496"/>
                <a:ext cx="252000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da-DK" sz="1000" b="1" dirty="0">
                    <a:solidFill>
                      <a:schemeClr val="bg2">
                        <a:lumMod val="50000"/>
                      </a:schemeClr>
                    </a:solidFill>
                  </a:rPr>
                  <a:t>Afslutning med farvet bund</a:t>
                </a:r>
              </a:p>
            </p:txBody>
          </p:sp>
        </p:grpSp>
        <p:grpSp>
          <p:nvGrpSpPr>
            <p:cNvPr id="15" name="Gruppe 14">
              <a:extLst>
                <a:ext uri="{FF2B5EF4-FFF2-40B4-BE49-F238E27FC236}">
                  <a16:creationId xmlns:a16="http://schemas.microsoft.com/office/drawing/2014/main" id="{24656FB3-50C4-4180-9E6F-D4A4475736BA}"/>
                </a:ext>
              </a:extLst>
            </p:cNvPr>
            <p:cNvGrpSpPr/>
            <p:nvPr/>
          </p:nvGrpSpPr>
          <p:grpSpPr>
            <a:xfrm>
              <a:off x="12684051" y="4641366"/>
              <a:ext cx="2520000" cy="1432590"/>
              <a:chOff x="12684051" y="4790537"/>
              <a:chExt cx="2520000" cy="1432590"/>
            </a:xfrm>
          </p:grpSpPr>
          <p:pic>
            <p:nvPicPr>
              <p:cNvPr id="16" name="Billede 15">
                <a:extLst>
                  <a:ext uri="{FF2B5EF4-FFF2-40B4-BE49-F238E27FC236}">
                    <a16:creationId xmlns:a16="http://schemas.microsoft.com/office/drawing/2014/main" id="{5C8A184F-AE7E-462E-9563-AD3E3BD9F1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690370" y="5008129"/>
                <a:ext cx="2159998" cy="1214998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</p:spPr>
          </p:pic>
          <p:sp>
            <p:nvSpPr>
              <p:cNvPr id="17" name="Tekstboks 2">
                <a:extLst>
                  <a:ext uri="{FF2B5EF4-FFF2-40B4-BE49-F238E27FC236}">
                    <a16:creationId xmlns:a16="http://schemas.microsoft.com/office/drawing/2014/main" id="{17433DBD-2B3F-4BF4-A5BB-D993B6C89C5C}"/>
                  </a:ext>
                </a:extLst>
              </p:cNvPr>
              <p:cNvSpPr txBox="1"/>
              <p:nvPr/>
            </p:nvSpPr>
            <p:spPr>
              <a:xfrm>
                <a:off x="12684051" y="4790537"/>
                <a:ext cx="252000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da-DK" sz="1000" b="1" dirty="0">
                    <a:solidFill>
                      <a:schemeClr val="bg2">
                        <a:lumMod val="50000"/>
                      </a:schemeClr>
                    </a:solidFill>
                  </a:rPr>
                  <a:t>Afslutning med foto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49182496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slutning, foto og mørk baggrund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dsholder til billede 17"/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noFill/>
          <a:ln>
            <a:noFill/>
          </a:ln>
        </p:spPr>
        <p:txBody>
          <a:bodyPr/>
          <a:lstStyle>
            <a:lvl1pPr marL="0" indent="0" algn="ctr">
              <a:buNone/>
              <a:defRPr sz="2000" baseline="0">
                <a:solidFill>
                  <a:schemeClr val="tx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792000" y="4104000"/>
            <a:ext cx="9000002" cy="2340000"/>
          </a:xfrm>
          <a:solidFill>
            <a:schemeClr val="bg1"/>
          </a:solidFill>
        </p:spPr>
        <p:txBody>
          <a:bodyPr lIns="288000" tIns="180000" rIns="0" bIns="684000" anchor="t" anchorCtr="0">
            <a:normAutofit/>
          </a:bodyPr>
          <a:lstStyle>
            <a:lvl1pPr>
              <a:defRPr sz="4800" kern="0" spc="0" baseline="0"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Klik for at tilføje tekst</a:t>
            </a:r>
          </a:p>
        </p:txBody>
      </p:sp>
      <p:sp>
        <p:nvSpPr>
          <p:cNvPr id="8" name="Pladsholder til tekst 8">
            <a:extLst>
              <a:ext uri="{FF2B5EF4-FFF2-40B4-BE49-F238E27FC236}">
                <a16:creationId xmlns:a16="http://schemas.microsoft.com/office/drawing/2014/main" id="{88B61B58-7855-4876-B461-879CA021F72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4104000"/>
            <a:ext cx="612000" cy="2340000"/>
          </a:xfrm>
          <a:solidFill>
            <a:schemeClr val="tx1"/>
          </a:solidFill>
          <a:ln>
            <a:noFill/>
          </a:ln>
        </p:spPr>
        <p:txBody>
          <a:bodyPr/>
          <a:lstStyle>
            <a:lvl1pPr>
              <a:defRPr sz="100">
                <a:noFill/>
              </a:defRPr>
            </a:lvl1pPr>
            <a:lvl2pPr>
              <a:defRPr sz="100">
                <a:solidFill>
                  <a:srgbClr val="413282"/>
                </a:solidFill>
              </a:defRPr>
            </a:lvl2pPr>
            <a:lvl3pPr>
              <a:defRPr sz="100">
                <a:solidFill>
                  <a:srgbClr val="413282"/>
                </a:solidFill>
              </a:defRPr>
            </a:lvl3pPr>
            <a:lvl4pPr>
              <a:defRPr sz="100">
                <a:solidFill>
                  <a:srgbClr val="413282"/>
                </a:solidFill>
              </a:defRPr>
            </a:lvl4pPr>
            <a:lvl5pPr>
              <a:defRPr sz="100">
                <a:solidFill>
                  <a:srgbClr val="413282"/>
                </a:solidFill>
              </a:defRPr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27" name="Undertitel 2"/>
          <p:cNvSpPr>
            <a:spLocks noGrp="1" noChangeAspect="1"/>
          </p:cNvSpPr>
          <p:nvPr>
            <p:ph type="subTitle" idx="1"/>
          </p:nvPr>
        </p:nvSpPr>
        <p:spPr>
          <a:xfrm>
            <a:off x="1080000" y="6073956"/>
            <a:ext cx="1447200" cy="205069"/>
          </a:xfrm>
          <a:blipFill>
            <a:blip r:embed="rId2"/>
            <a:stretch>
              <a:fillRect/>
            </a:stretch>
          </a:blipFill>
        </p:spPr>
        <p:txBody>
          <a:bodyPr lIns="288000" bIns="144000" anchor="b" anchorCtr="0">
            <a:normAutofit/>
          </a:bodyPr>
          <a:lstStyle>
            <a:lvl1pPr marL="0" indent="0" algn="l">
              <a:spcAft>
                <a:spcPts val="400"/>
              </a:spcAft>
              <a:buNone/>
              <a:defRPr sz="100">
                <a:noFill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  <p:sp>
        <p:nvSpPr>
          <p:cNvPr id="11" name="Pladsholder til tekst 4">
            <a:extLst>
              <a:ext uri="{FF2B5EF4-FFF2-40B4-BE49-F238E27FC236}">
                <a16:creationId xmlns:a16="http://schemas.microsoft.com/office/drawing/2014/main" id="{8C8D4588-A254-4AF7-A259-9C485E400FC3}"/>
              </a:ext>
            </a:extLst>
          </p:cNvPr>
          <p:cNvSpPr>
            <a:spLocks noGrp="1" noChangeAspect="1"/>
          </p:cNvSpPr>
          <p:nvPr>
            <p:ph type="body" sz="quarter" idx="17"/>
          </p:nvPr>
        </p:nvSpPr>
        <p:spPr>
          <a:xfrm>
            <a:off x="10120510" y="5945034"/>
            <a:ext cx="1800000" cy="459184"/>
          </a:xfrm>
          <a:blipFill dpi="0" rotWithShape="1">
            <a:blip r:embed="rId3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9" name="Tekstboks 2">
            <a:extLst>
              <a:ext uri="{FF2B5EF4-FFF2-40B4-BE49-F238E27FC236}">
                <a16:creationId xmlns:a16="http://schemas.microsoft.com/office/drawing/2014/main" id="{1911923A-6C36-4C2B-B114-DC9F07DC721F}"/>
              </a:ext>
            </a:extLst>
          </p:cNvPr>
          <p:cNvSpPr txBox="1"/>
          <p:nvPr/>
        </p:nvSpPr>
        <p:spPr>
          <a:xfrm>
            <a:off x="12684051" y="0"/>
            <a:ext cx="2640000" cy="29238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00" b="1" dirty="0">
                <a:solidFill>
                  <a:schemeClr val="bg2">
                    <a:lumMod val="50000"/>
                  </a:schemeClr>
                </a:solidFill>
              </a:rPr>
              <a:t>Indsæt foto:</a:t>
            </a:r>
          </a:p>
          <a:p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Klik på det lille fotoikon</a:t>
            </a: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og vælg det ønskede foto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i dialogboksen.</a:t>
            </a:r>
          </a:p>
          <a:p>
            <a:endParaRPr lang="da-DK" sz="1000" baseline="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>
                <a:solidFill>
                  <a:schemeClr val="bg2">
                    <a:lumMod val="50000"/>
                  </a:schemeClr>
                </a:solidFill>
              </a:rPr>
              <a:t>Skift eksisterende foto:</a:t>
            </a:r>
          </a:p>
          <a:p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Klik på foto og brug derefter slettetasten </a:t>
            </a:r>
            <a:br>
              <a:rPr lang="da-DK" sz="10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til at fjerne det eksisterende foto. </a:t>
            </a:r>
            <a:br>
              <a:rPr lang="da-DK" sz="10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Gentag</a:t>
            </a: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 proceduren for indsættelse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af foto som beskrevet ovenfor.</a:t>
            </a:r>
          </a:p>
          <a:p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Når foto er placeret, højreklik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og vælg ”Placér bagerst”.</a:t>
            </a:r>
          </a:p>
          <a:p>
            <a:endParaRPr lang="da-DK" sz="1000" baseline="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>
                <a:solidFill>
                  <a:schemeClr val="bg2">
                    <a:lumMod val="50000"/>
                  </a:schemeClr>
                </a:solidFill>
              </a:rPr>
              <a:t>Skift baggrundsfarve:</a:t>
            </a:r>
          </a:p>
          <a:p>
            <a:r>
              <a:rPr lang="da-DK" sz="1000" dirty="0">
                <a:solidFill>
                  <a:schemeClr val="bg2">
                    <a:lumMod val="50000"/>
                  </a:schemeClr>
                </a:solidFill>
              </a:rPr>
              <a:t>Klik på </a:t>
            </a: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fanen ”Design”, vælg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”Formatér baggrund” og vælg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den ønskede farve fra farvepaletten.</a:t>
            </a:r>
          </a:p>
          <a:p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Tjek at logoet kan ses tydeligt, hvis ikke, </a:t>
            </a:r>
            <a:b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>
                <a:solidFill>
                  <a:schemeClr val="bg2">
                    <a:lumMod val="50000"/>
                  </a:schemeClr>
                </a:solidFill>
              </a:rPr>
              <a:t>så vælg en farve der er lidt mørkere.</a:t>
            </a:r>
          </a:p>
        </p:txBody>
      </p:sp>
      <p:grpSp>
        <p:nvGrpSpPr>
          <p:cNvPr id="3" name="Gruppe 2">
            <a:extLst>
              <a:ext uri="{FF2B5EF4-FFF2-40B4-BE49-F238E27FC236}">
                <a16:creationId xmlns:a16="http://schemas.microsoft.com/office/drawing/2014/main" id="{C812DA7E-1CBD-4163-AD30-61F2A269615D}"/>
              </a:ext>
            </a:extLst>
          </p:cNvPr>
          <p:cNvGrpSpPr/>
          <p:nvPr/>
        </p:nvGrpSpPr>
        <p:grpSpPr>
          <a:xfrm>
            <a:off x="12684051" y="3240000"/>
            <a:ext cx="2520000" cy="3008631"/>
            <a:chOff x="12684051" y="3849369"/>
            <a:chExt cx="2520000" cy="3008631"/>
          </a:xfrm>
        </p:grpSpPr>
        <p:grpSp>
          <p:nvGrpSpPr>
            <p:cNvPr id="12" name="Gruppe 11">
              <a:extLst>
                <a:ext uri="{FF2B5EF4-FFF2-40B4-BE49-F238E27FC236}">
                  <a16:creationId xmlns:a16="http://schemas.microsoft.com/office/drawing/2014/main" id="{043C6BD5-840C-451B-AA68-2C61C526C91F}"/>
                </a:ext>
              </a:extLst>
            </p:cNvPr>
            <p:cNvGrpSpPr/>
            <p:nvPr/>
          </p:nvGrpSpPr>
          <p:grpSpPr>
            <a:xfrm>
              <a:off x="12684051" y="3849369"/>
              <a:ext cx="2520000" cy="1429502"/>
              <a:chOff x="12684051" y="3214496"/>
              <a:chExt cx="2520000" cy="1429502"/>
            </a:xfrm>
          </p:grpSpPr>
          <p:pic>
            <p:nvPicPr>
              <p:cNvPr id="13" name="Billede 12">
                <a:extLst>
                  <a:ext uri="{FF2B5EF4-FFF2-40B4-BE49-F238E27FC236}">
                    <a16:creationId xmlns:a16="http://schemas.microsoft.com/office/drawing/2014/main" id="{D21A6EF5-34E4-4DB1-AB87-F2A8B545F9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690370" y="3429000"/>
                <a:ext cx="2159998" cy="1214998"/>
              </a:xfrm>
              <a:prstGeom prst="rect">
                <a:avLst/>
              </a:prstGeom>
            </p:spPr>
          </p:pic>
          <p:sp>
            <p:nvSpPr>
              <p:cNvPr id="14" name="Tekstboks 2">
                <a:extLst>
                  <a:ext uri="{FF2B5EF4-FFF2-40B4-BE49-F238E27FC236}">
                    <a16:creationId xmlns:a16="http://schemas.microsoft.com/office/drawing/2014/main" id="{CEA84AB4-03D2-4258-8923-54EC869AB6CB}"/>
                  </a:ext>
                </a:extLst>
              </p:cNvPr>
              <p:cNvSpPr txBox="1"/>
              <p:nvPr/>
            </p:nvSpPr>
            <p:spPr>
              <a:xfrm>
                <a:off x="12684051" y="3214496"/>
                <a:ext cx="252000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da-DK" sz="1000" b="1" dirty="0">
                    <a:solidFill>
                      <a:schemeClr val="bg2">
                        <a:lumMod val="50000"/>
                      </a:schemeClr>
                    </a:solidFill>
                  </a:rPr>
                  <a:t>Afslutning med farvet bund</a:t>
                </a:r>
              </a:p>
            </p:txBody>
          </p:sp>
        </p:grpSp>
        <p:grpSp>
          <p:nvGrpSpPr>
            <p:cNvPr id="15" name="Gruppe 14">
              <a:extLst>
                <a:ext uri="{FF2B5EF4-FFF2-40B4-BE49-F238E27FC236}">
                  <a16:creationId xmlns:a16="http://schemas.microsoft.com/office/drawing/2014/main" id="{8C1C3570-9B32-4DA4-806D-09243456B5FF}"/>
                </a:ext>
              </a:extLst>
            </p:cNvPr>
            <p:cNvGrpSpPr/>
            <p:nvPr/>
          </p:nvGrpSpPr>
          <p:grpSpPr>
            <a:xfrm>
              <a:off x="12684051" y="5425410"/>
              <a:ext cx="2520000" cy="1432590"/>
              <a:chOff x="12684051" y="4790537"/>
              <a:chExt cx="2520000" cy="1432590"/>
            </a:xfrm>
          </p:grpSpPr>
          <p:pic>
            <p:nvPicPr>
              <p:cNvPr id="16" name="Billede 15">
                <a:extLst>
                  <a:ext uri="{FF2B5EF4-FFF2-40B4-BE49-F238E27FC236}">
                    <a16:creationId xmlns:a16="http://schemas.microsoft.com/office/drawing/2014/main" id="{0AF3F892-F938-4CE5-9E02-20494EB150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690371" y="5008129"/>
                <a:ext cx="2159996" cy="1214998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</p:spPr>
          </p:pic>
          <p:sp>
            <p:nvSpPr>
              <p:cNvPr id="17" name="Tekstboks 2">
                <a:extLst>
                  <a:ext uri="{FF2B5EF4-FFF2-40B4-BE49-F238E27FC236}">
                    <a16:creationId xmlns:a16="http://schemas.microsoft.com/office/drawing/2014/main" id="{874E509F-7980-480F-858B-CE642D00B145}"/>
                  </a:ext>
                </a:extLst>
              </p:cNvPr>
              <p:cNvSpPr txBox="1"/>
              <p:nvPr/>
            </p:nvSpPr>
            <p:spPr>
              <a:xfrm>
                <a:off x="12684051" y="4790537"/>
                <a:ext cx="252000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da-DK" sz="1000" b="1" dirty="0">
                    <a:solidFill>
                      <a:schemeClr val="bg2">
                        <a:lumMod val="50000"/>
                      </a:schemeClr>
                    </a:solidFill>
                  </a:rPr>
                  <a:t>Afslutning med foto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47591227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/>
              <a:t>4/3/2023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39951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dsholder til billede 10">
            <a:extLst>
              <a:ext uri="{FF2B5EF4-FFF2-40B4-BE49-F238E27FC236}">
                <a16:creationId xmlns:a16="http://schemas.microsoft.com/office/drawing/2014/main" id="{AA050A13-858D-244E-BD1A-7E75C74A6E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81D366-1AAF-E041-8042-77614AFC97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1" y="360000"/>
            <a:ext cx="2951999" cy="6228000"/>
          </a:xfrm>
          <a:solidFill>
            <a:schemeClr val="accent2"/>
          </a:solidFill>
        </p:spPr>
        <p:txBody>
          <a:bodyPr lIns="180000" tIns="1080000" rIns="180000" bIns="1440000" anchor="t" anchorCtr="0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43BDBF4-65A8-4441-AEB6-90A6ECA09A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585355"/>
            <a:ext cx="2772000" cy="578428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7605A99-ED11-754A-B2BF-3A8F20ADF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51B7-0D98-4DAD-9E0C-EFB607F61803}" type="datetime1">
              <a:rPr lang="da-DK" smtClean="0"/>
              <a:t>03-04-2023</a:t>
            </a:fld>
            <a:endParaRPr lang="da-DK"/>
          </a:p>
        </p:txBody>
      </p:sp>
      <p:sp>
        <p:nvSpPr>
          <p:cNvPr id="13" name="Pladsholder til billede 12">
            <a:extLst>
              <a:ext uri="{FF2B5EF4-FFF2-40B4-BE49-F238E27FC236}">
                <a16:creationId xmlns:a16="http://schemas.microsoft.com/office/drawing/2014/main" id="{98A1EADC-893A-CD4E-93AA-CCE0854D3CE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60001" y="3933646"/>
            <a:ext cx="2951999" cy="2564354"/>
          </a:xfrm>
        </p:spPr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301428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607B8-3E71-418E-8C60-636F47E5D437}" type="datetime1">
              <a:rPr lang="da-DK" smtClean="0"/>
              <a:t>03-04-2023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‹nr.›</a:t>
            </a:fld>
            <a:endParaRPr lang="da-DK"/>
          </a:p>
        </p:txBody>
      </p:sp>
      <p:cxnSp>
        <p:nvCxnSpPr>
          <p:cNvPr id="8" name="Lige forbindelse 7">
            <a:extLst>
              <a:ext uri="{FF2B5EF4-FFF2-40B4-BE49-F238E27FC236}">
                <a16:creationId xmlns:a16="http://schemas.microsoft.com/office/drawing/2014/main" id="{A121A0F6-8C4D-224D-AD58-471E5D774F7A}"/>
              </a:ext>
            </a:extLst>
          </p:cNvPr>
          <p:cNvCxnSpPr>
            <a:cxnSpLocks/>
          </p:cNvCxnSpPr>
          <p:nvPr userDrawn="1"/>
        </p:nvCxnSpPr>
        <p:spPr>
          <a:xfrm>
            <a:off x="1080000" y="1829834"/>
            <a:ext cx="1005514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8232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dsholder til billede 10">
            <a:extLst>
              <a:ext uri="{FF2B5EF4-FFF2-40B4-BE49-F238E27FC236}">
                <a16:creationId xmlns:a16="http://schemas.microsoft.com/office/drawing/2014/main" id="{AA050A13-858D-244E-BD1A-7E75C74A6E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81D366-1AAF-E041-8042-77614AFC97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1" y="360000"/>
            <a:ext cx="2951999" cy="6228000"/>
          </a:xfrm>
          <a:solidFill>
            <a:schemeClr val="accent2"/>
          </a:solidFill>
        </p:spPr>
        <p:txBody>
          <a:bodyPr lIns="180000" tIns="1080000" rIns="180000" bIns="1440000" anchor="t" anchorCtr="0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43BDBF4-65A8-4441-AEB6-90A6ECA09A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585355"/>
            <a:ext cx="2772000" cy="578428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7605A99-ED11-754A-B2BF-3A8F20ADF1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/>
          <a:lstStyle/>
          <a:p>
            <a:fld id="{73F751B7-0D98-4DAD-9E0C-EFB607F61803}" type="datetime1">
              <a:rPr lang="da-DK" smtClean="0"/>
              <a:t>03-04-2023</a:t>
            </a:fld>
            <a:endParaRPr lang="da-DK"/>
          </a:p>
        </p:txBody>
      </p:sp>
      <p:sp>
        <p:nvSpPr>
          <p:cNvPr id="13" name="Pladsholder til billede 12">
            <a:extLst>
              <a:ext uri="{FF2B5EF4-FFF2-40B4-BE49-F238E27FC236}">
                <a16:creationId xmlns:a16="http://schemas.microsoft.com/office/drawing/2014/main" id="{98A1EADC-893A-CD4E-93AA-CCE0854D3CE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60001" y="3933646"/>
            <a:ext cx="2951999" cy="2564354"/>
          </a:xfrm>
        </p:spPr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555420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82AD8318-7EC2-4143-A5B1-64A586F1688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81D366-1AAF-E041-8042-77614AFC97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1" y="360000"/>
            <a:ext cx="2951999" cy="6138000"/>
          </a:xfrm>
          <a:solidFill>
            <a:schemeClr val="bg1"/>
          </a:solidFill>
        </p:spPr>
        <p:txBody>
          <a:bodyPr lIns="180000" tIns="1332000" rIns="180000" bIns="1440000" anchor="t" anchorCtr="0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7605A99-ED11-754A-B2BF-3A8F20ADF1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3106003" y="6176963"/>
            <a:ext cx="2743200" cy="365125"/>
          </a:xfrm>
          <a:prstGeom prst="rect">
            <a:avLst/>
          </a:prstGeom>
        </p:spPr>
        <p:txBody>
          <a:bodyPr/>
          <a:lstStyle/>
          <a:p>
            <a:fld id="{05BEC975-40D9-407B-9FCA-7F29D737B864}" type="datetime1">
              <a:rPr lang="da-DK" smtClean="0"/>
              <a:t>03-04-2023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5878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34800" y="522000"/>
            <a:ext cx="9000000" cy="90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34800" y="1872000"/>
            <a:ext cx="9000000" cy="414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Sjette niveau</a:t>
            </a:r>
          </a:p>
          <a:p>
            <a:pPr lvl="6"/>
            <a:r>
              <a:rPr lang="da-DK" dirty="0"/>
              <a:t>Syvende niveau</a:t>
            </a:r>
          </a:p>
          <a:p>
            <a:pPr lvl="7"/>
            <a:r>
              <a:rPr lang="da-DK" dirty="0"/>
              <a:t>Ottende niveau</a:t>
            </a:r>
          </a:p>
          <a:p>
            <a:pPr lvl="8"/>
            <a:r>
              <a:rPr lang="da-DK" dirty="0"/>
              <a:t>Niende niveau</a:t>
            </a:r>
          </a:p>
        </p:txBody>
      </p:sp>
    </p:spTree>
    <p:extLst>
      <p:ext uri="{BB962C8B-B14F-4D97-AF65-F5344CB8AC3E}">
        <p14:creationId xmlns:p14="http://schemas.microsoft.com/office/powerpoint/2010/main" val="4060565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80" r:id="rId14"/>
    <p:sldLayoutId id="2147483656" r:id="rId15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b="0" i="0" kern="1200" spc="0" baseline="0">
          <a:solidFill>
            <a:schemeClr val="tx1"/>
          </a:solidFill>
          <a:latin typeface="+mj-lt"/>
          <a:ea typeface="Georgia" charset="0"/>
          <a:cs typeface="Georgia" charset="0"/>
        </a:defRPr>
      </a:lvl1pPr>
    </p:titleStyle>
    <p:bodyStyle>
      <a:lvl1pPr marL="270000" indent="-270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tx2"/>
        </a:buClr>
        <a:buFontTx/>
        <a:buChar char="–"/>
        <a:defRPr sz="2000" b="0" i="0" kern="1200" baseline="0">
          <a:solidFill>
            <a:schemeClr val="tx2"/>
          </a:solidFill>
          <a:latin typeface="+mn-lt"/>
          <a:ea typeface="SegoeUI" charset="0"/>
          <a:cs typeface="SegoeUI" charset="0"/>
        </a:defRPr>
      </a:lvl1pPr>
      <a:lvl2pPr marL="540000" indent="-270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tx2"/>
        </a:buClr>
        <a:buFontTx/>
        <a:buChar char="–"/>
        <a:defRPr sz="2000" b="0" i="0" kern="1200">
          <a:solidFill>
            <a:schemeClr val="tx2"/>
          </a:solidFill>
          <a:latin typeface="+mn-lt"/>
          <a:ea typeface="SegoeUI" charset="0"/>
          <a:cs typeface="SegoeUI" charset="0"/>
        </a:defRPr>
      </a:lvl2pPr>
      <a:lvl3pPr marL="810000" indent="-270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tx2"/>
        </a:buClr>
        <a:buFontTx/>
        <a:buChar char="–"/>
        <a:defRPr sz="2000" b="0" i="0" kern="1200">
          <a:solidFill>
            <a:schemeClr val="tx2"/>
          </a:solidFill>
          <a:latin typeface="+mn-lt"/>
          <a:ea typeface="SegoeUI" charset="0"/>
          <a:cs typeface="SegoeUI" charset="0"/>
        </a:defRPr>
      </a:lvl3pPr>
      <a:lvl4pPr marL="1080000" indent="-270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tx2"/>
        </a:buClr>
        <a:buFontTx/>
        <a:buChar char="–"/>
        <a:defRPr sz="2000" b="0" i="0" kern="1200">
          <a:solidFill>
            <a:schemeClr val="tx2"/>
          </a:solidFill>
          <a:latin typeface="+mn-lt"/>
          <a:ea typeface="SegoeUI" charset="0"/>
          <a:cs typeface="SegoeUI" charset="0"/>
        </a:defRPr>
      </a:lvl4pPr>
      <a:lvl5pPr marL="1350000" indent="-270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tx2"/>
        </a:buClr>
        <a:buFontTx/>
        <a:buChar char="–"/>
        <a:defRPr sz="2000" b="0" i="0" kern="1200">
          <a:solidFill>
            <a:schemeClr val="tx2"/>
          </a:solidFill>
          <a:latin typeface="+mn-lt"/>
          <a:ea typeface="SegoeUI" charset="0"/>
          <a:cs typeface="SegoeUI" charset="0"/>
        </a:defRPr>
      </a:lvl5pPr>
      <a:lvl6pPr marL="1620000" indent="-270000" algn="l" defTabSz="914400" rtl="0" eaLnBrk="1" latinLnBrk="0" hangingPunct="1">
        <a:spcBef>
          <a:spcPts val="0"/>
        </a:spcBef>
        <a:spcAft>
          <a:spcPts val="1000"/>
        </a:spcAft>
        <a:buClr>
          <a:schemeClr val="tx2"/>
        </a:buClr>
        <a:buFontTx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6pPr>
      <a:lvl7pPr marL="1890000" indent="-270000" algn="l" defTabSz="914400" rtl="0" eaLnBrk="1" latinLnBrk="0" hangingPunct="1">
        <a:spcBef>
          <a:spcPts val="0"/>
        </a:spcBef>
        <a:spcAft>
          <a:spcPts val="1000"/>
        </a:spcAft>
        <a:buClr>
          <a:schemeClr val="tx2"/>
        </a:buClr>
        <a:buFontTx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7pPr>
      <a:lvl8pPr marL="2160000" indent="-270000" algn="l" defTabSz="914400" rtl="0" eaLnBrk="1" latinLnBrk="0" hangingPunct="1">
        <a:spcBef>
          <a:spcPts val="0"/>
        </a:spcBef>
        <a:spcAft>
          <a:spcPts val="1000"/>
        </a:spcAft>
        <a:buClr>
          <a:schemeClr val="tx2"/>
        </a:buClr>
        <a:buFontTx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8pPr>
      <a:lvl9pPr marL="2430000" indent="-270000" algn="l" defTabSz="914400" rtl="0" eaLnBrk="1" latinLnBrk="0" hangingPunct="1">
        <a:spcBef>
          <a:spcPts val="0"/>
        </a:spcBef>
        <a:spcAft>
          <a:spcPts val="1000"/>
        </a:spcAft>
        <a:buClr>
          <a:schemeClr val="tx2"/>
        </a:buClr>
        <a:buFontTx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9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microsoft.com/office/2007/relationships/hdphoto" Target="../media/hdphoto1.wdp"/><Relationship Id="rId4" Type="http://schemas.openxmlformats.org/officeDocument/2006/relationships/diagramData" Target="../diagrams/data1.xml"/><Relationship Id="rId9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8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6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7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png"/><Relationship Id="rId4" Type="http://schemas.openxmlformats.org/officeDocument/2006/relationships/image" Target="../media/image5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dsholder til billede 5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CB390768-9716-8245-AAAA-1342851BA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bg1"/>
          </a:solidFill>
        </p:spPr>
        <p:txBody>
          <a:bodyPr tIns="1080000" rIns="72000">
            <a:normAutofit/>
          </a:bodyPr>
          <a:lstStyle/>
          <a:p>
            <a:r>
              <a:rPr lang="da-DK" b="1" dirty="0">
                <a:solidFill>
                  <a:srgbClr val="E50045"/>
                </a:solidFill>
                <a:latin typeface="+mn-lt"/>
              </a:rPr>
              <a:t>Modul om kommunikation og sprog</a:t>
            </a:r>
            <a:br>
              <a:rPr lang="da-DK" b="1" dirty="0">
                <a:solidFill>
                  <a:srgbClr val="E50045"/>
                </a:solidFill>
                <a:latin typeface="+mn-lt"/>
              </a:rPr>
            </a:br>
            <a:r>
              <a:rPr lang="da-DK" b="1" dirty="0">
                <a:solidFill>
                  <a:srgbClr val="E50045"/>
                </a:solidFill>
                <a:latin typeface="+mn-lt"/>
              </a:rPr>
              <a:t/>
            </a:r>
            <a:br>
              <a:rPr lang="da-DK" b="1" dirty="0">
                <a:solidFill>
                  <a:srgbClr val="E50045"/>
                </a:solidFill>
                <a:latin typeface="+mn-lt"/>
              </a:rPr>
            </a:br>
            <a:r>
              <a:rPr lang="da-DK" sz="1800" b="1" dirty="0">
                <a:solidFill>
                  <a:srgbClr val="E50045"/>
                </a:solidFill>
                <a:latin typeface="+mn-lt"/>
              </a:rPr>
              <a:t>- oplæg og øvelser</a:t>
            </a:r>
          </a:p>
        </p:txBody>
      </p:sp>
      <p:sp>
        <p:nvSpPr>
          <p:cNvPr id="2" name="Undertitel 1">
            <a:extLst>
              <a:ext uri="{FF2B5EF4-FFF2-40B4-BE49-F238E27FC236}">
                <a16:creationId xmlns:a16="http://schemas.microsoft.com/office/drawing/2014/main" id="{42134261-937B-8949-B556-7C675AFF79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507738"/>
            <a:ext cx="2772000" cy="379131"/>
          </a:xfrm>
        </p:spPr>
        <p:txBody>
          <a:bodyPr/>
          <a:lstStyle/>
          <a:p>
            <a:r>
              <a:rPr lang="da-DK" sz="1400" dirty="0">
                <a:solidFill>
                  <a:schemeClr val="tx2"/>
                </a:solidFill>
              </a:rPr>
              <a:t>VIDEN OG INSPIRATION TIL LÆREPLANSTEMAET</a:t>
            </a:r>
          </a:p>
        </p:txBody>
      </p:sp>
      <p:pic>
        <p:nvPicPr>
          <p:cNvPr id="9" name="Pladsholder til billede 8">
            <a:extLst>
              <a:ext uri="{FF2B5EF4-FFF2-40B4-BE49-F238E27FC236}">
                <a16:creationId xmlns:a16="http://schemas.microsoft.com/office/drawing/2014/main" id="{452758AA-74B6-F54E-AEBC-4BC5E4B92C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563" b="6563"/>
          <a:stretch/>
        </p:blipFill>
        <p:spPr>
          <a:xfrm>
            <a:off x="281620" y="3681095"/>
            <a:ext cx="3088593" cy="2683011"/>
          </a:xfrm>
        </p:spPr>
      </p:pic>
      <p:cxnSp>
        <p:nvCxnSpPr>
          <p:cNvPr id="10" name="Lige forbindelse 9">
            <a:extLst>
              <a:ext uri="{FF2B5EF4-FFF2-40B4-BE49-F238E27FC236}">
                <a16:creationId xmlns:a16="http://schemas.microsoft.com/office/drawing/2014/main" id="{22260791-445D-894A-BD8F-D3B07D1AE962}"/>
              </a:ext>
            </a:extLst>
          </p:cNvPr>
          <p:cNvCxnSpPr>
            <a:cxnSpLocks/>
          </p:cNvCxnSpPr>
          <p:nvPr/>
        </p:nvCxnSpPr>
        <p:spPr>
          <a:xfrm>
            <a:off x="540000" y="964486"/>
            <a:ext cx="25057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Billede 11">
            <a:extLst>
              <a:ext uri="{FF2B5EF4-FFF2-40B4-BE49-F238E27FC236}">
                <a16:creationId xmlns:a16="http://schemas.microsoft.com/office/drawing/2014/main" id="{BC4245BC-7E7C-F54D-B6B5-7F61FEC564A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182196" y="5756975"/>
            <a:ext cx="4649803" cy="748960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352" y="126816"/>
            <a:ext cx="1668117" cy="166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416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14FADB-6656-6349-836F-61C333CF3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Til leder, konsulent eller faglige fyrtårne</a:t>
            </a:r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C3810601-CC41-5B4E-9E37-AC1A001415D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3869" y="216040"/>
            <a:ext cx="755960" cy="1511920"/>
          </a:xfrm>
          <a:prstGeom prst="rect">
            <a:avLst/>
          </a:prstGeom>
        </p:spPr>
      </p:pic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D228DC12-DE63-B749-ACFA-28D65240C11F}"/>
              </a:ext>
            </a:extLst>
          </p:cNvPr>
          <p:cNvSpPr txBox="1">
            <a:spLocks/>
          </p:cNvSpPr>
          <p:nvPr/>
        </p:nvSpPr>
        <p:spPr>
          <a:xfrm>
            <a:off x="959236" y="2070672"/>
            <a:ext cx="6389831" cy="141759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30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dirty="0">
                <a:solidFill>
                  <a:schemeClr val="tx2"/>
                </a:solidFill>
                <a:ea typeface="SegoeUI" charset="0"/>
                <a:cs typeface="SegoeUI" charset="0"/>
              </a:rPr>
              <a:t>De første slides markeret med       er en indledning til dig som skal </a:t>
            </a:r>
            <a:r>
              <a:rPr lang="da-DK" dirty="0" err="1">
                <a:solidFill>
                  <a:schemeClr val="tx2"/>
                </a:solidFill>
                <a:ea typeface="SegoeUI" charset="0"/>
                <a:cs typeface="SegoeUI" charset="0"/>
              </a:rPr>
              <a:t>facilitere</a:t>
            </a:r>
            <a:r>
              <a:rPr lang="da-DK" dirty="0">
                <a:solidFill>
                  <a:schemeClr val="tx2"/>
                </a:solidFill>
                <a:ea typeface="SegoeUI" charset="0"/>
                <a:cs typeface="SegoeUI" charset="0"/>
              </a:rPr>
              <a:t> oplæg og øvelser</a:t>
            </a:r>
          </a:p>
          <a:p>
            <a:pPr marL="0" indent="0">
              <a:buNone/>
            </a:pPr>
            <a:r>
              <a:rPr lang="da-DK" dirty="0">
                <a:solidFill>
                  <a:schemeClr val="tx2"/>
                </a:solidFill>
                <a:ea typeface="SegoeUI" charset="0"/>
                <a:cs typeface="SegoeUI" charset="0"/>
              </a:rPr>
              <a:t>Efter indledningen finder du selve modulet – dvs. oplæg og øvelser</a:t>
            </a:r>
          </a:p>
        </p:txBody>
      </p:sp>
      <p:pic>
        <p:nvPicPr>
          <p:cNvPr id="16" name="Billede 15">
            <a:extLst>
              <a:ext uri="{FF2B5EF4-FFF2-40B4-BE49-F238E27FC236}">
                <a16:creationId xmlns:a16="http://schemas.microsoft.com/office/drawing/2014/main" id="{86211E1E-80D6-D341-9A40-5DFA7461715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3320" y="1968407"/>
            <a:ext cx="207956" cy="415913"/>
          </a:xfrm>
          <a:prstGeom prst="rect">
            <a:avLst/>
          </a:prstGeom>
        </p:spPr>
      </p:pic>
      <p:sp>
        <p:nvSpPr>
          <p:cNvPr id="12" name="Pladsholder til indhold 2">
            <a:extLst>
              <a:ext uri="{FF2B5EF4-FFF2-40B4-BE49-F238E27FC236}">
                <a16:creationId xmlns:a16="http://schemas.microsoft.com/office/drawing/2014/main" id="{D228DC12-DE63-B749-ACFA-28D65240C11F}"/>
              </a:ext>
            </a:extLst>
          </p:cNvPr>
          <p:cNvSpPr txBox="1">
            <a:spLocks/>
          </p:cNvSpPr>
          <p:nvPr/>
        </p:nvSpPr>
        <p:spPr>
          <a:xfrm>
            <a:off x="7649312" y="2631711"/>
            <a:ext cx="3564557" cy="3935343"/>
          </a:xfrm>
          <a:prstGeom prst="rect">
            <a:avLst/>
          </a:prstGeom>
          <a:solidFill>
            <a:srgbClr val="C4E3F8"/>
          </a:solidFill>
          <a:ln>
            <a:solidFill>
              <a:srgbClr val="3A42A8"/>
            </a:solidFill>
          </a:ln>
        </p:spPr>
        <p:txBody>
          <a:bodyPr vert="horz" lIns="144000" tIns="0" rIns="0" bIns="0" rtlCol="0">
            <a:noAutofit/>
          </a:bodyPr>
          <a:lstStyle>
            <a:lvl1pPr marL="230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da-DK" sz="1600" dirty="0"/>
              <a:t> </a:t>
            </a:r>
            <a:r>
              <a:rPr lang="da-DK" b="1" dirty="0">
                <a:solidFill>
                  <a:schemeClr val="tx2"/>
                </a:solidFill>
                <a:ea typeface="SegoeUI" charset="0"/>
                <a:cs typeface="SegoeUI" charset="0"/>
              </a:rPr>
              <a:t>Din forberedelse</a:t>
            </a:r>
            <a:r>
              <a:rPr lang="da-DK" dirty="0">
                <a:solidFill>
                  <a:schemeClr val="tx2"/>
                </a:solidFill>
                <a:ea typeface="SegoeUI" charset="0"/>
                <a:cs typeface="SegoeUI" charset="0"/>
              </a:rPr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800" dirty="0">
                <a:solidFill>
                  <a:schemeClr val="tx2"/>
                </a:solidFill>
                <a:ea typeface="SegoeUI" charset="0"/>
                <a:cs typeface="SegoeUI" charset="0"/>
              </a:rPr>
              <a:t>Orientér dig i denne præsentation.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800" dirty="0">
                <a:solidFill>
                  <a:schemeClr val="tx2"/>
                </a:solidFill>
                <a:ea typeface="SegoeUI" charset="0"/>
                <a:cs typeface="SegoeUI" charset="0"/>
              </a:rPr>
              <a:t>Orientér dig i hæftet Kort om kommunikation og sprog.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800" dirty="0">
                <a:solidFill>
                  <a:schemeClr val="tx2"/>
                </a:solidFill>
                <a:ea typeface="SegoeUI" charset="0"/>
                <a:cs typeface="SegoeUI" charset="0"/>
              </a:rPr>
              <a:t>Overvej eksempler fra jeres egen praksis, som du kan relatere til undervejs i oplægget.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800" dirty="0">
                <a:solidFill>
                  <a:schemeClr val="tx2"/>
                </a:solidFill>
                <a:ea typeface="SegoeUI" charset="0"/>
                <a:cs typeface="SegoeUI" charset="0"/>
              </a:rPr>
              <a:t>Overvej, hvordan det pædagogiske personale skal forberede sig.</a:t>
            </a: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 rotWithShape="1">
          <a:blip r:embed="rId5"/>
          <a:srcRect l="7272"/>
          <a:stretch/>
        </p:blipFill>
        <p:spPr>
          <a:xfrm>
            <a:off x="4975796" y="3368078"/>
            <a:ext cx="2147655" cy="3048492"/>
          </a:xfrm>
          <a:prstGeom prst="rect">
            <a:avLst/>
          </a:prstGeom>
        </p:spPr>
      </p:pic>
      <p:sp>
        <p:nvSpPr>
          <p:cNvPr id="9" name="Pladsholder til indhold 2">
            <a:extLst>
              <a:ext uri="{FF2B5EF4-FFF2-40B4-BE49-F238E27FC236}">
                <a16:creationId xmlns:a16="http://schemas.microsoft.com/office/drawing/2014/main" id="{D228DC12-DE63-B749-ACFA-28D65240C11F}"/>
              </a:ext>
            </a:extLst>
          </p:cNvPr>
          <p:cNvSpPr txBox="1">
            <a:spLocks/>
          </p:cNvSpPr>
          <p:nvPr/>
        </p:nvSpPr>
        <p:spPr>
          <a:xfrm>
            <a:off x="855258" y="4352544"/>
            <a:ext cx="3732040" cy="2064026"/>
          </a:xfrm>
          <a:prstGeom prst="rect">
            <a:avLst/>
          </a:prstGeom>
          <a:solidFill>
            <a:srgbClr val="E6F2FD"/>
          </a:solidFill>
          <a:ln>
            <a:solidFill>
              <a:srgbClr val="3A42A8"/>
            </a:solidFill>
          </a:ln>
        </p:spPr>
        <p:txBody>
          <a:bodyPr vert="horz" lIns="144000" tIns="0" rIns="0" bIns="0" rtlCol="0">
            <a:noAutofit/>
          </a:bodyPr>
          <a:lstStyle>
            <a:lvl1pPr marL="230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b="1" dirty="0">
                <a:solidFill>
                  <a:schemeClr val="tx2"/>
                </a:solidFill>
                <a:ea typeface="SegoeUI" charset="0"/>
                <a:cs typeface="SegoeUI" charset="0"/>
              </a:rPr>
              <a:t>Modulet indeholder:</a:t>
            </a:r>
          </a:p>
          <a:p>
            <a:pPr marL="0" indent="0">
              <a:buNone/>
            </a:pPr>
            <a:r>
              <a:rPr lang="da-DK" sz="1800" dirty="0">
                <a:solidFill>
                  <a:schemeClr val="tx2"/>
                </a:solidFill>
                <a:ea typeface="SegoeUI" charset="0"/>
                <a:cs typeface="SegoeUI" charset="0"/>
              </a:rPr>
              <a:t>Oplæg: Udvalgte </a:t>
            </a:r>
            <a:r>
              <a:rPr lang="da-DK" sz="1800" dirty="0" err="1">
                <a:solidFill>
                  <a:schemeClr val="tx2"/>
                </a:solidFill>
                <a:ea typeface="SegoeUI" charset="0"/>
                <a:cs typeface="SegoeUI" charset="0"/>
              </a:rPr>
              <a:t>videnspointer</a:t>
            </a:r>
            <a:r>
              <a:rPr lang="da-DK" sz="1800" dirty="0">
                <a:solidFill>
                  <a:schemeClr val="tx2"/>
                </a:solidFill>
                <a:ea typeface="SegoeUI" charset="0"/>
                <a:cs typeface="SegoeUI" charset="0"/>
              </a:rPr>
              <a:t> fra Kort om kommunikation og sprog www.emu.dk/dagtilbud</a:t>
            </a:r>
          </a:p>
          <a:p>
            <a:pPr marL="0" indent="0">
              <a:buNone/>
            </a:pPr>
            <a:r>
              <a:rPr lang="da-DK" sz="1800" dirty="0">
                <a:solidFill>
                  <a:schemeClr val="tx2"/>
                </a:solidFill>
                <a:ea typeface="SegoeUI" charset="0"/>
                <a:cs typeface="SegoeUI" charset="0"/>
              </a:rPr>
              <a:t>Øvelser: Oplæg til drøftelser, hvor I reflekterer over egen praksis. </a:t>
            </a:r>
          </a:p>
        </p:txBody>
      </p:sp>
    </p:spTree>
    <p:extLst>
      <p:ext uri="{BB962C8B-B14F-4D97-AF65-F5344CB8AC3E}">
        <p14:creationId xmlns:p14="http://schemas.microsoft.com/office/powerpoint/2010/main" val="3695130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Formål og anvendelse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79999" y="2057110"/>
            <a:ext cx="6974247" cy="45486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Modul om kommunikation og sprog: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er oplæg og øvelser målrettet det pædagogiske personale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kan anvendes, som det er, eller brydes op og anvendes over flere gange.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kan tilpasses, så du bygger videre på modulet og tilpasser det jeres lokale kontekst.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bidrager til, at I bliver klogere på læreplanstemaet social udvikling.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giver jer en ramme for at reflektere over og udvikle på jeres arbejde med kommunikation og sprog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giver stof til jeres lokale læreplan, især hvis I fastholder refleksioner og eksempler ved at tage noter undervejs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C3810601-CC41-5B4E-9E37-AC1A001415D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7960" y="216040"/>
            <a:ext cx="755960" cy="1511920"/>
          </a:xfrm>
          <a:prstGeom prst="rect">
            <a:avLst/>
          </a:prstGeom>
        </p:spPr>
      </p:pic>
      <p:grpSp>
        <p:nvGrpSpPr>
          <p:cNvPr id="9" name="Gruppe 8"/>
          <p:cNvGrpSpPr/>
          <p:nvPr/>
        </p:nvGrpSpPr>
        <p:grpSpPr>
          <a:xfrm>
            <a:off x="8650720" y="2282350"/>
            <a:ext cx="2787673" cy="2827866"/>
            <a:chOff x="6858000" y="490998"/>
            <a:chExt cx="2506133" cy="2319867"/>
          </a:xfrm>
        </p:grpSpPr>
        <p:sp>
          <p:nvSpPr>
            <p:cNvPr id="4" name="Ellipse 3"/>
            <p:cNvSpPr/>
            <p:nvPr/>
          </p:nvSpPr>
          <p:spPr>
            <a:xfrm>
              <a:off x="6858000" y="490998"/>
              <a:ext cx="2506133" cy="2319867"/>
            </a:xfrm>
            <a:prstGeom prst="ellipse">
              <a:avLst/>
            </a:prstGeom>
            <a:solidFill>
              <a:srgbClr val="C4E3F8"/>
            </a:solidFill>
            <a:ln>
              <a:solidFill>
                <a:srgbClr val="3A42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/>
            </a:p>
          </p:txBody>
        </p:sp>
        <p:sp>
          <p:nvSpPr>
            <p:cNvPr id="7" name="Pladsholder til indhold 2">
              <a:extLst>
                <a:ext uri="{FF2B5EF4-FFF2-40B4-BE49-F238E27FC236}">
                  <a16:creationId xmlns:a16="http://schemas.microsoft.com/office/drawing/2014/main" id="{D228DC12-DE63-B749-ACFA-28D65240C11F}"/>
                </a:ext>
              </a:extLst>
            </p:cNvPr>
            <p:cNvSpPr txBox="1">
              <a:spLocks/>
            </p:cNvSpPr>
            <p:nvPr/>
          </p:nvSpPr>
          <p:spPr>
            <a:xfrm>
              <a:off x="7242265" y="1258977"/>
              <a:ext cx="1720216" cy="968448"/>
            </a:xfrm>
            <a:prstGeom prst="rect">
              <a:avLst/>
            </a:prstGeom>
            <a:solidFill>
              <a:srgbClr val="C4E3F8"/>
            </a:solidFill>
            <a:ln>
              <a:solidFill>
                <a:srgbClr val="C4E3F8"/>
              </a:solidFill>
            </a:ln>
          </p:spPr>
          <p:txBody>
            <a:bodyPr vert="horz" lIns="0" tIns="0" rIns="0" bIns="0" rtlCol="0">
              <a:noAutofit/>
            </a:bodyPr>
            <a:lstStyle>
              <a:lvl1pPr marL="230400" indent="-22860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000"/>
                </a:spcAft>
                <a:buFont typeface="Wingdings" pitchFamily="2" charset="2"/>
                <a:buChar char="§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000"/>
                </a:spcAft>
                <a:buFont typeface="Wingdings" pitchFamily="2" charset="2"/>
                <a:buChar char="§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000"/>
                </a:spcAft>
                <a:buFont typeface="Wingdings" pitchFamily="2" charset="2"/>
                <a:buChar char="§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000"/>
                </a:spcAft>
                <a:buFont typeface="Wingdings" pitchFamily="2" charset="2"/>
                <a:buChar char="§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000"/>
                </a:spcAft>
                <a:buFont typeface="Wingdings" pitchFamily="2" charset="2"/>
                <a:buChar char="§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Wingdings" pitchFamily="2" charset="2"/>
                <a:buNone/>
              </a:pPr>
              <a:r>
                <a:rPr lang="da-DK" sz="1600" dirty="0">
                  <a:solidFill>
                    <a:schemeClr val="tx2"/>
                  </a:solidFill>
                </a:rPr>
                <a:t>Modulet kan gennemføres på ca. </a:t>
              </a:r>
            </a:p>
            <a:p>
              <a:pPr marL="0" indent="0" algn="ctr">
                <a:buFont typeface="Wingdings" pitchFamily="2" charset="2"/>
                <a:buNone/>
              </a:pPr>
              <a:r>
                <a:rPr lang="da-DK" sz="1600" dirty="0">
                  <a:solidFill>
                    <a:schemeClr val="tx2"/>
                  </a:solidFill>
                </a:rPr>
                <a:t>1 ½ time – 2 timer</a:t>
              </a:r>
            </a:p>
          </p:txBody>
        </p:sp>
      </p:grpSp>
      <p:sp>
        <p:nvSpPr>
          <p:cNvPr id="5" name="Ellipse 4"/>
          <p:cNvSpPr/>
          <p:nvPr/>
        </p:nvSpPr>
        <p:spPr>
          <a:xfrm>
            <a:off x="10362150" y="3917173"/>
            <a:ext cx="1672717" cy="1747433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600" dirty="0"/>
              <a:t>Indlæg en pause undervejs</a:t>
            </a:r>
          </a:p>
        </p:txBody>
      </p:sp>
      <p:sp>
        <p:nvSpPr>
          <p:cNvPr id="10" name="Ellipse 9"/>
          <p:cNvSpPr/>
          <p:nvPr/>
        </p:nvSpPr>
        <p:spPr>
          <a:xfrm>
            <a:off x="8187909" y="4331427"/>
            <a:ext cx="2174241" cy="2088729"/>
          </a:xfrm>
          <a:prstGeom prst="ellipse">
            <a:avLst/>
          </a:prstGeom>
          <a:solidFill>
            <a:srgbClr val="1989D5"/>
          </a:solidFill>
          <a:ln>
            <a:solidFill>
              <a:srgbClr val="0F4F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solidFill>
                  <a:schemeClr val="tx2"/>
                </a:solidFill>
              </a:rPr>
              <a:t>Modulet kan brydes op, så I arbejder med ét emne ad gangen. </a:t>
            </a:r>
          </a:p>
        </p:txBody>
      </p:sp>
    </p:spTree>
    <p:extLst>
      <p:ext uri="{BB962C8B-B14F-4D97-AF65-F5344CB8AC3E}">
        <p14:creationId xmlns:p14="http://schemas.microsoft.com/office/powerpoint/2010/main" val="2073064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976" r="4543"/>
          <a:stretch/>
        </p:blipFill>
        <p:spPr>
          <a:xfrm>
            <a:off x="7380253" y="2301745"/>
            <a:ext cx="4811747" cy="455625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122E377-8B28-F948-B9DA-4DCA9AEF2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25369"/>
            <a:ext cx="8976560" cy="1325563"/>
          </a:xfrm>
          <a:solidFill>
            <a:srgbClr val="C4E3F8"/>
          </a:solidFill>
        </p:spPr>
        <p:txBody>
          <a:bodyPr/>
          <a:lstStyle/>
          <a:p>
            <a:r>
              <a:rPr lang="da-DK" dirty="0">
                <a:solidFill>
                  <a:schemeClr val="tx2"/>
                </a:solidFill>
                <a:latin typeface="+mn-lt"/>
              </a:rPr>
              <a:t>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4D40400-E972-9A4D-8428-32055F16E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5893454" cy="864154"/>
          </a:xfrm>
          <a:solidFill>
            <a:srgbClr val="C4E3F8"/>
          </a:solidFill>
        </p:spPr>
        <p:txBody>
          <a:bodyPr/>
          <a:lstStyle/>
          <a:p>
            <a:pPr marL="0" indent="0">
              <a:spcAft>
                <a:spcPts val="1600"/>
              </a:spcAft>
              <a:buNone/>
            </a:pPr>
            <a:r>
              <a:rPr lang="da-DK" sz="2400" dirty="0"/>
              <a:t>Intro: Kommunikation og sprog i dagtilbud</a:t>
            </a:r>
            <a:endParaRPr lang="da-DK" dirty="0"/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44D40400-E972-9A4D-8428-32055F16E016}"/>
              </a:ext>
            </a:extLst>
          </p:cNvPr>
          <p:cNvSpPr txBox="1">
            <a:spLocks/>
          </p:cNvSpPr>
          <p:nvPr/>
        </p:nvSpPr>
        <p:spPr>
          <a:xfrm>
            <a:off x="1080001" y="2692895"/>
            <a:ext cx="6030484" cy="480327"/>
          </a:xfrm>
          <a:prstGeom prst="rect">
            <a:avLst/>
          </a:prstGeom>
          <a:solidFill>
            <a:srgbClr val="C4E3F8"/>
          </a:solidFill>
        </p:spPr>
        <p:txBody>
          <a:bodyPr vert="horz" lIns="0" tIns="0" rIns="0" bIns="0" rtlCol="0">
            <a:noAutofit/>
          </a:bodyPr>
          <a:lstStyle>
            <a:lvl1pPr marL="230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600"/>
              </a:spcAft>
              <a:buFont typeface="Wingdings" pitchFamily="2" charset="2"/>
              <a:buNone/>
            </a:pPr>
            <a:r>
              <a:rPr lang="da-DK" sz="2400" dirty="0">
                <a:solidFill>
                  <a:schemeClr val="tx2"/>
                </a:solidFill>
              </a:rPr>
              <a:t>Emne 1: Interaktioner</a:t>
            </a:r>
          </a:p>
        </p:txBody>
      </p:sp>
      <p:sp>
        <p:nvSpPr>
          <p:cNvPr id="9" name="Pladsholder til indhold 2">
            <a:extLst>
              <a:ext uri="{FF2B5EF4-FFF2-40B4-BE49-F238E27FC236}">
                <a16:creationId xmlns:a16="http://schemas.microsoft.com/office/drawing/2014/main" id="{44D40400-E972-9A4D-8428-32055F16E016}"/>
              </a:ext>
            </a:extLst>
          </p:cNvPr>
          <p:cNvSpPr txBox="1">
            <a:spLocks/>
          </p:cNvSpPr>
          <p:nvPr/>
        </p:nvSpPr>
        <p:spPr>
          <a:xfrm>
            <a:off x="1080000" y="3557049"/>
            <a:ext cx="5839415" cy="351640"/>
          </a:xfrm>
          <a:prstGeom prst="rect">
            <a:avLst/>
          </a:prstGeom>
          <a:solidFill>
            <a:srgbClr val="C4E3F8"/>
          </a:solidFill>
        </p:spPr>
        <p:txBody>
          <a:bodyPr vert="horz" lIns="0" tIns="0" rIns="0" bIns="0" rtlCol="0">
            <a:noAutofit/>
          </a:bodyPr>
          <a:lstStyle>
            <a:lvl1pPr marL="230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600"/>
              </a:spcAft>
              <a:buFont typeface="Wingdings" pitchFamily="2" charset="2"/>
              <a:buNone/>
            </a:pPr>
            <a:r>
              <a:rPr lang="da-DK" sz="2400" dirty="0">
                <a:solidFill>
                  <a:schemeClr val="tx2"/>
                </a:solidFill>
              </a:rPr>
              <a:t>Emne 2: Fællesskaber</a:t>
            </a:r>
            <a:endParaRPr lang="da-DK" dirty="0">
              <a:solidFill>
                <a:schemeClr val="tx2"/>
              </a:solidFill>
            </a:endParaRPr>
          </a:p>
        </p:txBody>
      </p:sp>
      <p:sp>
        <p:nvSpPr>
          <p:cNvPr id="10" name="Pladsholder til indhold 2">
            <a:extLst>
              <a:ext uri="{FF2B5EF4-FFF2-40B4-BE49-F238E27FC236}">
                <a16:creationId xmlns:a16="http://schemas.microsoft.com/office/drawing/2014/main" id="{44D40400-E972-9A4D-8428-32055F16E016}"/>
              </a:ext>
            </a:extLst>
          </p:cNvPr>
          <p:cNvSpPr txBox="1">
            <a:spLocks/>
          </p:cNvSpPr>
          <p:nvPr/>
        </p:nvSpPr>
        <p:spPr>
          <a:xfrm>
            <a:off x="1080001" y="4431566"/>
            <a:ext cx="5484575" cy="436629"/>
          </a:xfrm>
          <a:prstGeom prst="rect">
            <a:avLst/>
          </a:prstGeom>
          <a:solidFill>
            <a:srgbClr val="C4E3F8"/>
          </a:solidFill>
        </p:spPr>
        <p:txBody>
          <a:bodyPr vert="horz" lIns="0" tIns="0" rIns="0" bIns="0" rtlCol="0">
            <a:noAutofit/>
          </a:bodyPr>
          <a:lstStyle>
            <a:lvl1pPr marL="230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600"/>
              </a:spcAft>
              <a:buFont typeface="Wingdings" pitchFamily="2" charset="2"/>
              <a:buNone/>
            </a:pPr>
            <a:r>
              <a:rPr lang="da-DK" sz="2400" dirty="0">
                <a:solidFill>
                  <a:schemeClr val="tx2"/>
                </a:solidFill>
              </a:rPr>
              <a:t>Emne 3: Sproglige rollemodeller</a:t>
            </a:r>
            <a:endParaRPr lang="da-DK" dirty="0">
              <a:solidFill>
                <a:schemeClr val="tx2"/>
              </a:solidFill>
            </a:endParaRPr>
          </a:p>
        </p:txBody>
      </p:sp>
      <p:sp>
        <p:nvSpPr>
          <p:cNvPr id="11" name="Pladsholder til indhold 2">
            <a:extLst>
              <a:ext uri="{FF2B5EF4-FFF2-40B4-BE49-F238E27FC236}">
                <a16:creationId xmlns:a16="http://schemas.microsoft.com/office/drawing/2014/main" id="{44D40400-E972-9A4D-8428-32055F16E016}"/>
              </a:ext>
            </a:extLst>
          </p:cNvPr>
          <p:cNvSpPr txBox="1">
            <a:spLocks/>
          </p:cNvSpPr>
          <p:nvPr/>
        </p:nvSpPr>
        <p:spPr>
          <a:xfrm>
            <a:off x="1079999" y="5416690"/>
            <a:ext cx="5839416" cy="400343"/>
          </a:xfrm>
          <a:prstGeom prst="rect">
            <a:avLst/>
          </a:prstGeom>
          <a:solidFill>
            <a:srgbClr val="C4E3F8"/>
          </a:solidFill>
        </p:spPr>
        <p:txBody>
          <a:bodyPr vert="horz" lIns="0" tIns="0" rIns="0" bIns="0" rtlCol="0">
            <a:noAutofit/>
          </a:bodyPr>
          <a:lstStyle>
            <a:lvl1pPr marL="230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600"/>
              </a:spcAft>
              <a:buFont typeface="Wingdings" pitchFamily="2" charset="2"/>
              <a:buNone/>
            </a:pPr>
            <a:r>
              <a:rPr lang="da-DK" sz="2400" dirty="0">
                <a:solidFill>
                  <a:schemeClr val="tx2"/>
                </a:solidFill>
              </a:rPr>
              <a:t>Opsamling</a:t>
            </a:r>
            <a:endParaRPr lang="da-DK" dirty="0">
              <a:solidFill>
                <a:schemeClr val="tx2"/>
              </a:solidFill>
            </a:endParaRPr>
          </a:p>
        </p:txBody>
      </p:sp>
      <p:sp>
        <p:nvSpPr>
          <p:cNvPr id="4" name="Ellipse 3"/>
          <p:cNvSpPr/>
          <p:nvPr/>
        </p:nvSpPr>
        <p:spPr>
          <a:xfrm>
            <a:off x="8783799" y="148082"/>
            <a:ext cx="3001402" cy="2543874"/>
          </a:xfrm>
          <a:prstGeom prst="ellipse">
            <a:avLst/>
          </a:prstGeom>
          <a:solidFill>
            <a:srgbClr val="1989D5"/>
          </a:solidFill>
          <a:ln>
            <a:solidFill>
              <a:srgbClr val="0F4F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solidFill>
                  <a:schemeClr val="tx2"/>
                </a:solidFill>
              </a:rPr>
              <a:t>For mere viden og referencer til litteratur se </a:t>
            </a:r>
            <a:r>
              <a:rPr lang="da-DK" i="1" dirty="0">
                <a:solidFill>
                  <a:schemeClr val="tx2"/>
                </a:solidFill>
              </a:rPr>
              <a:t>Kort om kommunikation og sprog </a:t>
            </a:r>
            <a:r>
              <a:rPr lang="da-DK" dirty="0">
                <a:solidFill>
                  <a:schemeClr val="tx2"/>
                </a:solidFill>
              </a:rPr>
              <a:t>på www.emu.dk</a:t>
            </a:r>
          </a:p>
        </p:txBody>
      </p:sp>
    </p:spTree>
    <p:extLst>
      <p:ext uri="{BB962C8B-B14F-4D97-AF65-F5344CB8AC3E}">
        <p14:creationId xmlns:p14="http://schemas.microsoft.com/office/powerpoint/2010/main" val="1469742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ctrTitle"/>
          </p:nvPr>
        </p:nvSpPr>
        <p:spPr>
          <a:solidFill>
            <a:srgbClr val="C4E3F8"/>
          </a:solidFill>
        </p:spPr>
        <p:txBody>
          <a:bodyPr/>
          <a:lstStyle/>
          <a:p>
            <a:r>
              <a:rPr lang="da-DK" dirty="0">
                <a:solidFill>
                  <a:schemeClr val="tx2"/>
                </a:solidFill>
                <a:latin typeface="+mn-lt"/>
              </a:rPr>
              <a:t>Kommunikation og sprog i dagtilbud</a:t>
            </a:r>
          </a:p>
        </p:txBody>
      </p:sp>
      <p:sp>
        <p:nvSpPr>
          <p:cNvPr id="4" name="Undertitel 3"/>
          <p:cNvSpPr>
            <a:spLocks noGrp="1"/>
          </p:cNvSpPr>
          <p:nvPr>
            <p:ph type="subTitle" idx="1"/>
          </p:nvPr>
        </p:nvSpPr>
        <p:spPr>
          <a:solidFill>
            <a:srgbClr val="C4E3F8"/>
          </a:solidFill>
        </p:spPr>
        <p:txBody>
          <a:bodyPr/>
          <a:lstStyle/>
          <a:p>
            <a:r>
              <a:rPr lang="da-DK" dirty="0">
                <a:solidFill>
                  <a:schemeClr val="tx2"/>
                </a:solidFill>
              </a:rPr>
              <a:t>INTRODUKTION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3775388" y="359999"/>
            <a:ext cx="3890685" cy="4513753"/>
          </a:xfrm>
          <a:prstGeom prst="rect">
            <a:avLst/>
          </a:prstGeom>
          <a:solidFill>
            <a:srgbClr val="C4E3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a-DK" sz="2000" dirty="0">
                <a:solidFill>
                  <a:schemeClr val="tx2"/>
                </a:solidFill>
              </a:rPr>
              <a:t>Kommunikation og sprog er ét af seks læreplanstemaer.</a:t>
            </a:r>
          </a:p>
          <a:p>
            <a:endParaRPr lang="da-DK" sz="2000" dirty="0">
              <a:solidFill>
                <a:schemeClr val="tx2"/>
              </a:solidFill>
            </a:endParaRPr>
          </a:p>
          <a:p>
            <a:r>
              <a:rPr lang="da-DK" sz="2000" dirty="0">
                <a:solidFill>
                  <a:schemeClr val="tx2"/>
                </a:solidFill>
              </a:rPr>
              <a:t>I den styrkede pædagogiske læreplan er der beskrevet tre centrale emner i arbejdet med kommunikation og sprog:</a:t>
            </a:r>
          </a:p>
          <a:p>
            <a:endParaRPr lang="da-DK" sz="2000" dirty="0">
              <a:solidFill>
                <a:schemeClr val="tx2"/>
              </a:solidFill>
            </a:endParaRPr>
          </a:p>
          <a:p>
            <a:pPr marL="342900" indent="-342900">
              <a:buAutoNum type="arabicPeriod"/>
            </a:pPr>
            <a:r>
              <a:rPr lang="da-DK" sz="2000" dirty="0">
                <a:solidFill>
                  <a:schemeClr val="tx2"/>
                </a:solidFill>
              </a:rPr>
              <a:t>Interaktioner</a:t>
            </a:r>
          </a:p>
          <a:p>
            <a:pPr marL="457200" indent="-457200">
              <a:buFont typeface="+mj-lt"/>
              <a:buAutoNum type="arabicPeriod"/>
            </a:pPr>
            <a:endParaRPr lang="da-DK" sz="2000" dirty="0">
              <a:solidFill>
                <a:schemeClr val="tx2"/>
              </a:solidFill>
            </a:endParaRPr>
          </a:p>
          <a:p>
            <a:pPr marL="342900" indent="-342900">
              <a:buAutoNum type="arabicPeriod"/>
            </a:pPr>
            <a:r>
              <a:rPr lang="da-DK" sz="2000" dirty="0">
                <a:solidFill>
                  <a:schemeClr val="tx2"/>
                </a:solidFill>
              </a:rPr>
              <a:t>Fællesskaber</a:t>
            </a:r>
          </a:p>
          <a:p>
            <a:pPr marL="457200" indent="-457200">
              <a:buFont typeface="+mj-lt"/>
              <a:buAutoNum type="arabicPeriod"/>
            </a:pPr>
            <a:endParaRPr lang="da-DK" sz="2000" dirty="0">
              <a:solidFill>
                <a:schemeClr val="tx2"/>
              </a:solidFill>
            </a:endParaRPr>
          </a:p>
          <a:p>
            <a:pPr marL="342900" indent="-342900">
              <a:buAutoNum type="arabicPeriod"/>
            </a:pPr>
            <a:r>
              <a:rPr lang="da-DK" sz="2000" dirty="0">
                <a:solidFill>
                  <a:schemeClr val="tx2"/>
                </a:solidFill>
              </a:rPr>
              <a:t>Sproglige rollemodeller</a:t>
            </a:r>
          </a:p>
        </p:txBody>
      </p:sp>
      <p:sp>
        <p:nvSpPr>
          <p:cNvPr id="8" name="Rectangle 7"/>
          <p:cNvSpPr/>
          <p:nvPr/>
        </p:nvSpPr>
        <p:spPr>
          <a:xfrm>
            <a:off x="3775388" y="5486400"/>
            <a:ext cx="3890685" cy="1101600"/>
          </a:xfrm>
          <a:prstGeom prst="rect">
            <a:avLst/>
          </a:prstGeom>
          <a:solidFill>
            <a:srgbClr val="C4E3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en-US" b="1" dirty="0" err="1">
                <a:solidFill>
                  <a:schemeClr val="tx2"/>
                </a:solidFill>
              </a:rPr>
              <a:t>Læs</a:t>
            </a:r>
            <a:r>
              <a:rPr lang="en-US" b="1" dirty="0">
                <a:solidFill>
                  <a:schemeClr val="tx2"/>
                </a:solidFill>
              </a:rPr>
              <a:t> mere: </a:t>
            </a:r>
          </a:p>
          <a:p>
            <a:pPr algn="ctr"/>
            <a:r>
              <a:rPr lang="en-US" dirty="0" err="1">
                <a:solidFill>
                  <a:schemeClr val="tx2"/>
                </a:solidFill>
              </a:rPr>
              <a:t>www.emu.dk</a:t>
            </a:r>
            <a:r>
              <a:rPr lang="en-US" dirty="0">
                <a:solidFill>
                  <a:schemeClr val="tx2"/>
                </a:solidFill>
              </a:rPr>
              <a:t>/</a:t>
            </a:r>
            <a:r>
              <a:rPr lang="en-US" dirty="0" err="1">
                <a:solidFill>
                  <a:schemeClr val="tx2"/>
                </a:solidFill>
              </a:rPr>
              <a:t>dagtilbud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11886" y="359999"/>
            <a:ext cx="3817257" cy="6228000"/>
          </a:xfrm>
          <a:prstGeom prst="rect">
            <a:avLst/>
          </a:prstGeom>
        </p:spPr>
      </p:pic>
      <p:pic>
        <p:nvPicPr>
          <p:cNvPr id="10" name="Billed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00" y="2658533"/>
            <a:ext cx="2630142" cy="2630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525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ctrTitle"/>
          </p:nvPr>
        </p:nvSpPr>
        <p:spPr>
          <a:solidFill>
            <a:srgbClr val="C4E3F8"/>
          </a:solidFill>
        </p:spPr>
        <p:txBody>
          <a:bodyPr/>
          <a:lstStyle/>
          <a:p>
            <a:r>
              <a:rPr lang="da-DK" dirty="0">
                <a:solidFill>
                  <a:schemeClr val="tx2"/>
                </a:solidFill>
                <a:latin typeface="+mn-lt"/>
              </a:rPr>
              <a:t>Kommunikation og sprog i dagtilbud</a:t>
            </a:r>
          </a:p>
        </p:txBody>
      </p:sp>
      <p:sp>
        <p:nvSpPr>
          <p:cNvPr id="4" name="Undertitel 3"/>
          <p:cNvSpPr>
            <a:spLocks noGrp="1"/>
          </p:cNvSpPr>
          <p:nvPr>
            <p:ph type="subTitle" idx="1"/>
          </p:nvPr>
        </p:nvSpPr>
        <p:spPr>
          <a:solidFill>
            <a:srgbClr val="C4E3F8"/>
          </a:solidFill>
        </p:spPr>
        <p:txBody>
          <a:bodyPr/>
          <a:lstStyle/>
          <a:p>
            <a:r>
              <a:rPr lang="da-DK" dirty="0">
                <a:solidFill>
                  <a:schemeClr val="tx2"/>
                </a:solidFill>
              </a:rPr>
              <a:t>INTRODUKTION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3775388" y="359998"/>
            <a:ext cx="3890685" cy="6228001"/>
          </a:xfrm>
          <a:prstGeom prst="rect">
            <a:avLst/>
          </a:prstGeom>
          <a:solidFill>
            <a:srgbClr val="C4E3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a-DK" sz="2000" b="1" dirty="0">
                <a:solidFill>
                  <a:schemeClr val="tx2"/>
                </a:solidFill>
              </a:rPr>
              <a:t>To pædagogiske læringsmål</a:t>
            </a:r>
          </a:p>
          <a:p>
            <a:endParaRPr lang="da-DK" sz="2000" b="1" dirty="0">
              <a:solidFill>
                <a:schemeClr val="tx2"/>
              </a:solidFill>
            </a:endParaRPr>
          </a:p>
          <a:p>
            <a:r>
              <a:rPr lang="da-DK" sz="2000" dirty="0">
                <a:solidFill>
                  <a:schemeClr val="tx2"/>
                </a:solidFill>
              </a:rPr>
              <a:t>Det pædagogiske læringsmiljø skal understøtte, at alle børn:</a:t>
            </a:r>
          </a:p>
          <a:p>
            <a:endParaRPr lang="da-DK" sz="2000" dirty="0">
              <a:solidFill>
                <a:schemeClr val="tx2"/>
              </a:solidFill>
            </a:endParaRPr>
          </a:p>
          <a:p>
            <a:endParaRPr lang="da-DK" sz="20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tx2"/>
                </a:solidFill>
              </a:rPr>
              <a:t>udvikler sprog, der bidrager til, at børnene kan forstå sig selv, hinanden og deres omverden.</a:t>
            </a:r>
          </a:p>
          <a:p>
            <a:endParaRPr lang="da-DK" sz="20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tx2"/>
                </a:solidFill>
              </a:rPr>
              <a:t>opnår erfaringer med at kommunikere og sprogliggøre tanker, behov og ideer, som børnene kan anvende i sociale fællesskaber.</a:t>
            </a:r>
          </a:p>
          <a:p>
            <a:endParaRPr lang="da-DK" sz="2000" dirty="0">
              <a:solidFill>
                <a:schemeClr val="tx2"/>
              </a:solidFill>
            </a:endParaRPr>
          </a:p>
          <a:p>
            <a:endParaRPr lang="da-DK" sz="2000" dirty="0">
              <a:solidFill>
                <a:schemeClr val="tx2"/>
              </a:solidFill>
            </a:endParaRPr>
          </a:p>
          <a:p>
            <a:endParaRPr lang="da-DK" sz="2000" dirty="0">
              <a:solidFill>
                <a:schemeClr val="tx2"/>
              </a:solidFill>
            </a:endParaRPr>
          </a:p>
          <a:p>
            <a:r>
              <a:rPr lang="da-DK" sz="1100" dirty="0">
                <a:solidFill>
                  <a:schemeClr val="tx2"/>
                </a:solidFill>
              </a:rPr>
              <a:t>Børne- og socialministeriet (2018): Bekendtgørelse om pædagogiske mål og indhold i seks læreplanstemaer.</a:t>
            </a: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5691" y="360000"/>
            <a:ext cx="4186309" cy="6227999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00" y="2658533"/>
            <a:ext cx="2630142" cy="2630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27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ctrTitle"/>
          </p:nvPr>
        </p:nvSpPr>
        <p:spPr>
          <a:solidFill>
            <a:srgbClr val="C4E3F8"/>
          </a:solidFill>
        </p:spPr>
        <p:txBody>
          <a:bodyPr/>
          <a:lstStyle/>
          <a:p>
            <a:r>
              <a:rPr lang="da-DK" dirty="0">
                <a:solidFill>
                  <a:schemeClr val="tx2"/>
                </a:solidFill>
                <a:latin typeface="+mn-lt"/>
              </a:rPr>
              <a:t>Kommunikation og sprog i dagtilbud</a:t>
            </a:r>
          </a:p>
        </p:txBody>
      </p:sp>
      <p:sp>
        <p:nvSpPr>
          <p:cNvPr id="4" name="Undertitel 3"/>
          <p:cNvSpPr>
            <a:spLocks noGrp="1"/>
          </p:cNvSpPr>
          <p:nvPr>
            <p:ph type="subTitle" idx="1"/>
          </p:nvPr>
        </p:nvSpPr>
        <p:spPr>
          <a:solidFill>
            <a:srgbClr val="C4E3F8"/>
          </a:solidFill>
        </p:spPr>
        <p:txBody>
          <a:bodyPr/>
          <a:lstStyle/>
          <a:p>
            <a:r>
              <a:rPr lang="da-DK" dirty="0">
                <a:solidFill>
                  <a:schemeClr val="tx2"/>
                </a:solidFill>
              </a:rPr>
              <a:t>INTRODUKTION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3775387" y="360000"/>
            <a:ext cx="7621956" cy="1162704"/>
          </a:xfrm>
          <a:prstGeom prst="rect">
            <a:avLst/>
          </a:prstGeom>
          <a:solidFill>
            <a:srgbClr val="C4E3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a-DK" sz="2000" b="1" dirty="0">
                <a:solidFill>
                  <a:schemeClr val="tx2"/>
                </a:solidFill>
              </a:rPr>
              <a:t>Sammenhæng i den styrkede pædagogiske læreplan</a:t>
            </a:r>
          </a:p>
          <a:p>
            <a:endParaRPr lang="da-DK" sz="2000" dirty="0">
              <a:solidFill>
                <a:schemeClr val="tx2"/>
              </a:solidFill>
            </a:endParaRPr>
          </a:p>
          <a:p>
            <a:r>
              <a:rPr lang="da-DK" sz="2000" dirty="0">
                <a:solidFill>
                  <a:schemeClr val="tx2"/>
                </a:solidFill>
              </a:rPr>
              <a:t>Kommunikation og sprog er ét aspekt af børns brede læring. </a:t>
            </a:r>
          </a:p>
          <a:p>
            <a:endParaRPr lang="da-DK" sz="2000" dirty="0">
              <a:solidFill>
                <a:schemeClr val="tx2"/>
              </a:solidFill>
            </a:endParaRPr>
          </a:p>
          <a:p>
            <a:endParaRPr lang="da-DK" sz="2000" dirty="0">
              <a:solidFill>
                <a:schemeClr val="tx2"/>
              </a:solidFill>
            </a:endParaRPr>
          </a:p>
          <a:p>
            <a:endParaRPr lang="da-DK" sz="2000" dirty="0">
              <a:solidFill>
                <a:schemeClr val="tx2"/>
              </a:solidFill>
            </a:endParaRPr>
          </a:p>
        </p:txBody>
      </p:sp>
      <p:pic>
        <p:nvPicPr>
          <p:cNvPr id="7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8848" y="1894136"/>
            <a:ext cx="4604049" cy="435654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Rectangle 5"/>
          <p:cNvSpPr/>
          <p:nvPr/>
        </p:nvSpPr>
        <p:spPr>
          <a:xfrm>
            <a:off x="3775386" y="1668780"/>
            <a:ext cx="3310004" cy="4919219"/>
          </a:xfrm>
          <a:prstGeom prst="rect">
            <a:avLst/>
          </a:prstGeom>
          <a:solidFill>
            <a:srgbClr val="C4E3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a-DK" sz="2000" dirty="0">
                <a:solidFill>
                  <a:schemeClr val="tx2"/>
                </a:solidFill>
              </a:rPr>
              <a:t>Der er sammenhæng:</a:t>
            </a:r>
          </a:p>
          <a:p>
            <a:endParaRPr lang="da-DK" sz="1000" b="1" dirty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da-DK" sz="2000" b="1" dirty="0">
                <a:solidFill>
                  <a:schemeClr val="tx2"/>
                </a:solidFill>
              </a:rPr>
              <a:t>mellem læreplanstemaerne</a:t>
            </a:r>
          </a:p>
          <a:p>
            <a:r>
              <a:rPr lang="da-DK" sz="2000" dirty="0">
                <a:solidFill>
                  <a:schemeClr val="tx2"/>
                </a:solidFill>
              </a:rPr>
              <a:t>Temaerne fletter sig tæt sammen i konkrete situationer i det pædagogiske læringsmiljø.</a:t>
            </a:r>
          </a:p>
          <a:p>
            <a:endParaRPr lang="da-DK" sz="2000" dirty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 startAt="2"/>
            </a:pPr>
            <a:r>
              <a:rPr lang="da-DK" sz="2000" b="1" dirty="0">
                <a:solidFill>
                  <a:schemeClr val="tx2"/>
                </a:solidFill>
              </a:rPr>
              <a:t>mellem temaer og grundlag</a:t>
            </a:r>
          </a:p>
          <a:p>
            <a:r>
              <a:rPr lang="da-DK" sz="2000" dirty="0">
                <a:solidFill>
                  <a:schemeClr val="tx2"/>
                </a:solidFill>
              </a:rPr>
              <a:t>Det pædagogiske grundlag skal tænkes ind i arbejdet med læreplanstemaerne.</a:t>
            </a:r>
          </a:p>
          <a:p>
            <a:endParaRPr lang="da-DK" sz="2000" dirty="0">
              <a:solidFill>
                <a:schemeClr val="tx2"/>
              </a:solidFill>
            </a:endParaRPr>
          </a:p>
          <a:p>
            <a:endParaRPr lang="da-DK" sz="2000" dirty="0">
              <a:solidFill>
                <a:schemeClr val="tx2"/>
              </a:solidFill>
            </a:endParaRPr>
          </a:p>
        </p:txBody>
      </p:sp>
      <p:pic>
        <p:nvPicPr>
          <p:cNvPr id="9" name="Billed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00" y="2658533"/>
            <a:ext cx="2630142" cy="2630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970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ylinder 7"/>
          <p:cNvSpPr/>
          <p:nvPr/>
        </p:nvSpPr>
        <p:spPr>
          <a:xfrm rot="3702277">
            <a:off x="7568155" y="4738433"/>
            <a:ext cx="245540" cy="2729229"/>
          </a:xfrm>
          <a:prstGeom prst="can">
            <a:avLst/>
          </a:prstGeom>
          <a:solidFill>
            <a:srgbClr val="41328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Ellipse 1"/>
          <p:cNvSpPr/>
          <p:nvPr/>
        </p:nvSpPr>
        <p:spPr>
          <a:xfrm>
            <a:off x="8693728" y="3255854"/>
            <a:ext cx="3085522" cy="3101222"/>
          </a:xfrm>
          <a:prstGeom prst="ellipse">
            <a:avLst/>
          </a:prstGeom>
          <a:solidFill>
            <a:srgbClr val="E8F4FC"/>
          </a:solidFill>
          <a:ln w="177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>
          <a:solidFill>
            <a:srgbClr val="C4E3F8"/>
          </a:solidFill>
        </p:spPr>
        <p:txBody>
          <a:bodyPr/>
          <a:lstStyle/>
          <a:p>
            <a:r>
              <a:rPr lang="da-DK" dirty="0">
                <a:solidFill>
                  <a:schemeClr val="tx2"/>
                </a:solidFill>
                <a:latin typeface="+mn-lt"/>
              </a:rPr>
              <a:t>Kommunikation og sprog i dagtilbud</a:t>
            </a:r>
          </a:p>
        </p:txBody>
      </p:sp>
      <p:sp>
        <p:nvSpPr>
          <p:cNvPr id="4" name="Undertitel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>
                <a:solidFill>
                  <a:schemeClr val="tx2"/>
                </a:solidFill>
              </a:rPr>
              <a:t>INTRODUKTION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3775388" y="360001"/>
            <a:ext cx="7597462" cy="2585318"/>
          </a:xfrm>
          <a:prstGeom prst="rect">
            <a:avLst/>
          </a:prstGeom>
          <a:solidFill>
            <a:srgbClr val="C4E3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a-DK" sz="2000" b="1" dirty="0">
                <a:solidFill>
                  <a:schemeClr val="tx2"/>
                </a:solidFill>
              </a:rPr>
              <a:t>Det pædagogiske læringsmiljø er hele dagen</a:t>
            </a:r>
          </a:p>
          <a:p>
            <a:endParaRPr lang="da-DK" sz="2000" dirty="0">
              <a:solidFill>
                <a:schemeClr val="tx2"/>
              </a:solidFill>
            </a:endParaRPr>
          </a:p>
          <a:p>
            <a:r>
              <a:rPr lang="da-DK" sz="2000" dirty="0">
                <a:solidFill>
                  <a:schemeClr val="tx2"/>
                </a:solidFill>
              </a:rPr>
              <a:t>I det pædagogiske grundlag slås det fast, at det pædagogiske læringsmiljø skal være til stede hele dagen. </a:t>
            </a:r>
          </a:p>
          <a:p>
            <a:endParaRPr lang="da-DK" sz="2000" dirty="0">
              <a:solidFill>
                <a:schemeClr val="tx2"/>
              </a:solidFill>
            </a:endParaRPr>
          </a:p>
          <a:p>
            <a:r>
              <a:rPr lang="da-DK" sz="2000" dirty="0">
                <a:solidFill>
                  <a:schemeClr val="tx2"/>
                </a:solidFill>
              </a:rPr>
              <a:t>Det betyder, at det pædagogiske arbejde skal være bevidst og målrettet – både i leg, pædagogiske aktiviteter og i rutinerne.</a:t>
            </a:r>
          </a:p>
        </p:txBody>
      </p:sp>
      <p:pic>
        <p:nvPicPr>
          <p:cNvPr id="7" name="Pladsholder til indhold 9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13476" y="3504210"/>
            <a:ext cx="2584615" cy="2332146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3775388" y="4425245"/>
            <a:ext cx="4686373" cy="998628"/>
          </a:xfrm>
          <a:prstGeom prst="rect">
            <a:avLst/>
          </a:prstGeom>
          <a:solidFill>
            <a:srgbClr val="E8F4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dirty="0">
                <a:solidFill>
                  <a:schemeClr val="tx2"/>
                </a:solidFill>
              </a:rPr>
              <a:t>Et fokus på kommunikation og sprog er ét muligt blik, der kan kvalificere og målrette det pædagogiske arbejde.</a:t>
            </a:r>
          </a:p>
        </p:txBody>
      </p:sp>
      <p:pic>
        <p:nvPicPr>
          <p:cNvPr id="10" name="Billed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00" y="2658533"/>
            <a:ext cx="2630142" cy="2630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381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billede 3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4" b="44"/>
          <a:stretch>
            <a:fillRect/>
          </a:stretch>
        </p:blipFill>
        <p:spPr/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solidFill>
            <a:srgbClr val="C4E3F8"/>
          </a:solidFill>
        </p:spPr>
        <p:txBody>
          <a:bodyPr>
            <a:normAutofit/>
          </a:bodyPr>
          <a:lstStyle/>
          <a:p>
            <a:r>
              <a:rPr lang="da-DK" sz="2700" dirty="0">
                <a:solidFill>
                  <a:schemeClr val="tx2"/>
                </a:solidFill>
                <a:latin typeface="+mn-lt"/>
              </a:rPr>
              <a:t>Interaktioner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3767721" y="5381295"/>
            <a:ext cx="7968557" cy="1200329"/>
          </a:xfrm>
          <a:prstGeom prst="rect">
            <a:avLst/>
          </a:prstGeom>
          <a:solidFill>
            <a:srgbClr val="C4E3F8"/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da-DK" dirty="0">
                <a:solidFill>
                  <a:schemeClr val="tx2"/>
                </a:solidFill>
                <a:ea typeface="Arial" charset="0"/>
                <a:cs typeface="Arial" charset="0"/>
              </a:rPr>
              <a:t>Nu sætter vi fokus på et element, som er centralt for praksis, når det handler om at styrke børns kommunikation og sprog:</a:t>
            </a:r>
          </a:p>
          <a:p>
            <a:pPr>
              <a:spcAft>
                <a:spcPts val="0"/>
              </a:spcAft>
            </a:pPr>
            <a:endParaRPr lang="da-DK" dirty="0">
              <a:solidFill>
                <a:schemeClr val="tx2"/>
              </a:solidFill>
              <a:ea typeface="Arial" charset="0"/>
              <a:cs typeface="Arial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a-DK" b="1" dirty="0">
                <a:solidFill>
                  <a:schemeClr val="tx2"/>
                </a:solidFill>
                <a:ea typeface="Arial" charset="0"/>
                <a:cs typeface="Arial" charset="0"/>
              </a:rPr>
              <a:t>Mange og meningsfulde interaktioner gavner børns sprog</a:t>
            </a: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00" y="2658533"/>
            <a:ext cx="2630142" cy="2630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971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0045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4073" y="0"/>
            <a:ext cx="5337928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34800" y="521999"/>
            <a:ext cx="5619273" cy="1297275"/>
          </a:xfrm>
        </p:spPr>
        <p:txBody>
          <a:bodyPr>
            <a:normAutofit fontScale="90000"/>
          </a:bodyPr>
          <a:lstStyle/>
          <a:p>
            <a:r>
              <a:rPr lang="da-DK" dirty="0">
                <a:solidFill>
                  <a:schemeClr val="tx2"/>
                </a:solidFill>
                <a:latin typeface="+mn-lt"/>
              </a:rPr>
              <a:t>Mange og meningsfulde interaktioner udvikler børns sprog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149075" y="2178637"/>
            <a:ext cx="5418433" cy="4320000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da-DK" dirty="0">
                <a:latin typeface="Arial" charset="0"/>
                <a:ea typeface="Arial" charset="0"/>
                <a:cs typeface="Arial" charset="0"/>
              </a:rPr>
              <a:t>Barnets kommunikative og sproglige udvikling er afhængig af to ting:</a:t>
            </a:r>
          </a:p>
          <a:p>
            <a:pPr marL="0" indent="0">
              <a:spcAft>
                <a:spcPts val="0"/>
              </a:spcAft>
              <a:buNone/>
            </a:pPr>
            <a:endParaRPr lang="da-DK" dirty="0">
              <a:latin typeface="Arial" charset="0"/>
              <a:ea typeface="Arial" charset="0"/>
              <a:cs typeface="Arial" charset="0"/>
            </a:endParaRPr>
          </a:p>
          <a:p>
            <a:pPr marL="457200" indent="-457200">
              <a:spcAft>
                <a:spcPts val="0"/>
              </a:spcAft>
              <a:buFont typeface="+mj-lt"/>
              <a:buAutoNum type="arabicPeriod"/>
            </a:pPr>
            <a:r>
              <a:rPr lang="da-DK" b="1" dirty="0">
                <a:latin typeface="Arial" charset="0"/>
                <a:ea typeface="Arial" charset="0"/>
                <a:cs typeface="Arial" charset="0"/>
              </a:rPr>
              <a:t>Kvantiteten </a:t>
            </a:r>
            <a:r>
              <a:rPr lang="da-DK" dirty="0">
                <a:latin typeface="Arial" charset="0"/>
                <a:ea typeface="Arial" charset="0"/>
                <a:cs typeface="Arial" charset="0"/>
              </a:rPr>
              <a:t>af interaktioner = hvor mange samtaler, barnet er en del af.</a:t>
            </a:r>
          </a:p>
          <a:p>
            <a:pPr marL="457200" indent="-457200">
              <a:spcAft>
                <a:spcPts val="0"/>
              </a:spcAft>
              <a:buFont typeface="+mj-lt"/>
              <a:buAutoNum type="arabicPeriod"/>
            </a:pPr>
            <a:endParaRPr lang="da-DK" b="1" dirty="0">
              <a:latin typeface="Arial" charset="0"/>
              <a:ea typeface="Arial" charset="0"/>
              <a:cs typeface="Arial" charset="0"/>
            </a:endParaRPr>
          </a:p>
          <a:p>
            <a:pPr marL="457200" indent="-457200">
              <a:spcAft>
                <a:spcPts val="0"/>
              </a:spcAft>
              <a:buFont typeface="+mj-lt"/>
              <a:buAutoNum type="arabicPeriod"/>
            </a:pPr>
            <a:endParaRPr lang="da-DK" b="1" dirty="0">
              <a:latin typeface="Arial" charset="0"/>
              <a:ea typeface="Arial" charset="0"/>
              <a:cs typeface="Arial" charset="0"/>
            </a:endParaRPr>
          </a:p>
          <a:p>
            <a:pPr marL="457200" indent="-457200">
              <a:spcAft>
                <a:spcPts val="0"/>
              </a:spcAft>
              <a:buFont typeface="+mj-lt"/>
              <a:buAutoNum type="arabicPeriod"/>
            </a:pPr>
            <a:r>
              <a:rPr lang="da-DK" b="1" dirty="0">
                <a:latin typeface="Arial" charset="0"/>
                <a:ea typeface="Arial" charset="0"/>
                <a:cs typeface="Arial" charset="0"/>
              </a:rPr>
              <a:t>Kvaliteten</a:t>
            </a:r>
            <a:r>
              <a:rPr lang="da-DK" dirty="0">
                <a:latin typeface="Arial" charset="0"/>
                <a:ea typeface="Arial" charset="0"/>
                <a:cs typeface="Arial" charset="0"/>
              </a:rPr>
              <a:t> af interaktioner = hvordan samtalerne forløber, </a:t>
            </a:r>
            <a:r>
              <a:rPr lang="da-DK" dirty="0"/>
              <a:t>fx om pædagogisk personale skaber fælles opmærksomhed med barnet og bruger forskellige ord for at udvide børnenes ordforråd</a:t>
            </a:r>
            <a:r>
              <a:rPr lang="da-DK" dirty="0">
                <a:latin typeface="Arial" charset="0"/>
                <a:ea typeface="Arial" charset="0"/>
                <a:cs typeface="Arial" charset="0"/>
              </a:rPr>
              <a:t>.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14968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0045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34799" y="522000"/>
            <a:ext cx="10255525" cy="900000"/>
          </a:xfrm>
        </p:spPr>
        <p:txBody>
          <a:bodyPr>
            <a:normAutofit/>
          </a:bodyPr>
          <a:lstStyle/>
          <a:p>
            <a:r>
              <a:rPr lang="da-DK" sz="3200" dirty="0">
                <a:solidFill>
                  <a:schemeClr val="tx2"/>
                </a:solidFill>
                <a:latin typeface="+mn-lt"/>
              </a:rPr>
              <a:t>1) Kvantiteten af sproglige input</a:t>
            </a: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4800" y="1793010"/>
            <a:ext cx="4801732" cy="4542696"/>
          </a:xfrm>
          <a:prstGeom prst="rect">
            <a:avLst/>
          </a:prstGeom>
        </p:spPr>
      </p:pic>
      <p:sp>
        <p:nvSpPr>
          <p:cNvPr id="8" name="TextBox 8"/>
          <p:cNvSpPr txBox="1">
            <a:spLocks noGrp="1"/>
          </p:cNvSpPr>
          <p:nvPr>
            <p:ph sz="half" idx="1"/>
          </p:nvPr>
        </p:nvSpPr>
        <p:spPr>
          <a:xfrm>
            <a:off x="6343319" y="2048303"/>
            <a:ext cx="4840219" cy="276998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a-DK" dirty="0">
                <a:ea typeface="Arial" charset="0"/>
                <a:cs typeface="Arial" charset="0"/>
              </a:rPr>
              <a:t>Børn udvikler deres sprog, når de hører andre tale – også selvom de endnu ikke selv taler.</a:t>
            </a:r>
          </a:p>
          <a:p>
            <a:pPr marL="0" indent="0">
              <a:spcAft>
                <a:spcPts val="0"/>
              </a:spcAft>
              <a:buNone/>
            </a:pPr>
            <a:endParaRPr lang="da-DK" dirty="0">
              <a:ea typeface="Arial" charset="0"/>
              <a:cs typeface="Arial" charset="0"/>
            </a:endParaRP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a-DK" dirty="0">
                <a:ea typeface="Arial" charset="0"/>
                <a:cs typeface="Arial" charset="0"/>
              </a:rPr>
              <a:t>Mængden af sproglige input er vigtig – særligt for de yngste.</a:t>
            </a:r>
          </a:p>
          <a:p>
            <a:pPr marL="0" indent="0">
              <a:spcAft>
                <a:spcPts val="0"/>
              </a:spcAft>
              <a:buNone/>
            </a:pPr>
            <a:endParaRPr lang="da-DK" dirty="0">
              <a:ea typeface="Arial" charset="0"/>
              <a:cs typeface="Arial" charset="0"/>
            </a:endParaRP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a-DK" dirty="0">
                <a:ea typeface="Arial" charset="0"/>
                <a:cs typeface="Arial" charset="0"/>
              </a:rPr>
              <a:t>Brug hverdagssituationer til at tale med børnene. </a:t>
            </a:r>
            <a:endParaRPr lang="da-DK" sz="1600" b="1" dirty="0">
              <a:ea typeface="Arial" charset="0"/>
              <a:cs typeface="Arial" charset="0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8176933" y="4813375"/>
            <a:ext cx="3313392" cy="185569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Meningsfulde samtaler kan foregå på badeværelset, i garderoben og under frokosten.</a:t>
            </a:r>
          </a:p>
        </p:txBody>
      </p:sp>
    </p:spTree>
    <p:extLst>
      <p:ext uri="{BB962C8B-B14F-4D97-AF65-F5344CB8AC3E}">
        <p14:creationId xmlns:p14="http://schemas.microsoft.com/office/powerpoint/2010/main" val="2992779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0045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34800" y="522000"/>
            <a:ext cx="6093848" cy="900000"/>
          </a:xfrm>
        </p:spPr>
        <p:txBody>
          <a:bodyPr>
            <a:normAutofit/>
          </a:bodyPr>
          <a:lstStyle/>
          <a:p>
            <a:r>
              <a:rPr lang="da-DK" sz="3200" dirty="0">
                <a:solidFill>
                  <a:schemeClr val="tx2"/>
                </a:solidFill>
                <a:latin typeface="+mn-lt"/>
              </a:rPr>
              <a:t>2) Kvaliteten</a:t>
            </a:r>
            <a:r>
              <a:rPr lang="da-DK" dirty="0">
                <a:solidFill>
                  <a:schemeClr val="tx2"/>
                </a:solidFill>
                <a:latin typeface="+mn-lt"/>
              </a:rPr>
              <a:t> i sproglige input</a:t>
            </a:r>
          </a:p>
        </p:txBody>
      </p:sp>
      <p:sp>
        <p:nvSpPr>
          <p:cNvPr id="7" name="Rektangel 6"/>
          <p:cNvSpPr/>
          <p:nvPr/>
        </p:nvSpPr>
        <p:spPr>
          <a:xfrm>
            <a:off x="2270797" y="2732188"/>
            <a:ext cx="605667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a-DK" sz="2000" dirty="0">
              <a:solidFill>
                <a:schemeClr val="tx2"/>
              </a:solidFill>
            </a:endParaRPr>
          </a:p>
          <a:p>
            <a:r>
              <a:rPr lang="da-DK" sz="2000" dirty="0">
                <a:solidFill>
                  <a:schemeClr val="tx2"/>
                </a:solidFill>
              </a:rPr>
              <a:t>Kvalitet betyder bl.a., at barnet møder et varieret sprog med mere specifikke ord som ”laks” i stedet for ”fisk” og sjældnere ord som ”skuffelse” og ”vandstråle”.</a:t>
            </a:r>
          </a:p>
          <a:p>
            <a:endParaRPr lang="da-DK" sz="2000" dirty="0">
              <a:solidFill>
                <a:schemeClr val="tx2"/>
              </a:solidFill>
            </a:endParaRPr>
          </a:p>
        </p:txBody>
      </p:sp>
      <p:sp>
        <p:nvSpPr>
          <p:cNvPr id="9" name="Tekstfelt 8"/>
          <p:cNvSpPr txBox="1"/>
          <p:nvPr/>
        </p:nvSpPr>
        <p:spPr>
          <a:xfrm>
            <a:off x="3557612" y="4737914"/>
            <a:ext cx="49820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chemeClr val="tx2"/>
                </a:solidFill>
              </a:rPr>
              <a:t>Kvalitet betyder nu også at forklare, hvordan en cykel og en lampe fungerer, og at samtale om fortid og fremtid, fx hvad barnet spiste i går og skal lege med i morgen.</a:t>
            </a:r>
          </a:p>
          <a:p>
            <a:r>
              <a:rPr lang="da-DK" sz="20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1" name="Tekstfelt 10"/>
          <p:cNvSpPr txBox="1"/>
          <p:nvPr/>
        </p:nvSpPr>
        <p:spPr>
          <a:xfrm>
            <a:off x="1125730" y="1959484"/>
            <a:ext cx="83468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chemeClr val="tx2"/>
                </a:solidFill>
              </a:rPr>
              <a:t>Der skal altid være kvalitet i samtaler med børn, dvs. at samtaler skal være meningsfulde og afstemt barnets alder og udvikling:</a:t>
            </a:r>
          </a:p>
        </p:txBody>
      </p:sp>
      <p:grpSp>
        <p:nvGrpSpPr>
          <p:cNvPr id="12" name="Gruppe 11"/>
          <p:cNvGrpSpPr/>
          <p:nvPr/>
        </p:nvGrpSpPr>
        <p:grpSpPr>
          <a:xfrm rot="760136">
            <a:off x="8355304" y="3014855"/>
            <a:ext cx="3334771" cy="2161440"/>
            <a:chOff x="7533860" y="3743585"/>
            <a:chExt cx="3896139" cy="2377238"/>
          </a:xfrm>
        </p:grpSpPr>
        <p:sp>
          <p:nvSpPr>
            <p:cNvPr id="13" name="Kombinationstegning 12"/>
            <p:cNvSpPr/>
            <p:nvPr/>
          </p:nvSpPr>
          <p:spPr>
            <a:xfrm>
              <a:off x="7533860" y="3743585"/>
              <a:ext cx="3896139" cy="2377238"/>
            </a:xfrm>
            <a:custGeom>
              <a:avLst/>
              <a:gdLst>
                <a:gd name="connsiteX0" fmla="*/ 970557 w 1299123"/>
                <a:gd name="connsiteY0" fmla="*/ 395785 h 849285"/>
                <a:gd name="connsiteX1" fmla="*/ 902318 w 1299123"/>
                <a:gd name="connsiteY1" fmla="*/ 382137 h 849285"/>
                <a:gd name="connsiteX2" fmla="*/ 820431 w 1299123"/>
                <a:gd name="connsiteY2" fmla="*/ 354842 h 849285"/>
                <a:gd name="connsiteX3" fmla="*/ 765840 w 1299123"/>
                <a:gd name="connsiteY3" fmla="*/ 341194 h 849285"/>
                <a:gd name="connsiteX4" fmla="*/ 683954 w 1299123"/>
                <a:gd name="connsiteY4" fmla="*/ 313898 h 849285"/>
                <a:gd name="connsiteX5" fmla="*/ 547476 w 1299123"/>
                <a:gd name="connsiteY5" fmla="*/ 286603 h 849285"/>
                <a:gd name="connsiteX6" fmla="*/ 192634 w 1299123"/>
                <a:gd name="connsiteY6" fmla="*/ 313898 h 849285"/>
                <a:gd name="connsiteX7" fmla="*/ 138043 w 1299123"/>
                <a:gd name="connsiteY7" fmla="*/ 327546 h 849285"/>
                <a:gd name="connsiteX8" fmla="*/ 69805 w 1299123"/>
                <a:gd name="connsiteY8" fmla="*/ 341194 h 849285"/>
                <a:gd name="connsiteX9" fmla="*/ 15214 w 1299123"/>
                <a:gd name="connsiteY9" fmla="*/ 464024 h 849285"/>
                <a:gd name="connsiteX10" fmla="*/ 15214 w 1299123"/>
                <a:gd name="connsiteY10" fmla="*/ 627797 h 849285"/>
                <a:gd name="connsiteX11" fmla="*/ 28861 w 1299123"/>
                <a:gd name="connsiteY11" fmla="*/ 668740 h 849285"/>
                <a:gd name="connsiteX12" fmla="*/ 110748 w 1299123"/>
                <a:gd name="connsiteY12" fmla="*/ 736979 h 849285"/>
                <a:gd name="connsiteX13" fmla="*/ 192634 w 1299123"/>
                <a:gd name="connsiteY13" fmla="*/ 764275 h 849285"/>
                <a:gd name="connsiteX14" fmla="*/ 479237 w 1299123"/>
                <a:gd name="connsiteY14" fmla="*/ 736979 h 849285"/>
                <a:gd name="connsiteX15" fmla="*/ 547476 w 1299123"/>
                <a:gd name="connsiteY15" fmla="*/ 723331 h 849285"/>
                <a:gd name="connsiteX16" fmla="*/ 629363 w 1299123"/>
                <a:gd name="connsiteY16" fmla="*/ 696036 h 849285"/>
                <a:gd name="connsiteX17" fmla="*/ 711249 w 1299123"/>
                <a:gd name="connsiteY17" fmla="*/ 641445 h 849285"/>
                <a:gd name="connsiteX18" fmla="*/ 752193 w 1299123"/>
                <a:gd name="connsiteY18" fmla="*/ 614149 h 849285"/>
                <a:gd name="connsiteX19" fmla="*/ 779488 w 1299123"/>
                <a:gd name="connsiteY19" fmla="*/ 573206 h 849285"/>
                <a:gd name="connsiteX20" fmla="*/ 820431 w 1299123"/>
                <a:gd name="connsiteY20" fmla="*/ 559558 h 849285"/>
                <a:gd name="connsiteX21" fmla="*/ 834079 w 1299123"/>
                <a:gd name="connsiteY21" fmla="*/ 518615 h 849285"/>
                <a:gd name="connsiteX22" fmla="*/ 861375 w 1299123"/>
                <a:gd name="connsiteY22" fmla="*/ 477672 h 849285"/>
                <a:gd name="connsiteX23" fmla="*/ 943261 w 1299123"/>
                <a:gd name="connsiteY23" fmla="*/ 409433 h 849285"/>
                <a:gd name="connsiteX24" fmla="*/ 1011500 w 1299123"/>
                <a:gd name="connsiteY24" fmla="*/ 327546 h 849285"/>
                <a:gd name="connsiteX25" fmla="*/ 1066091 w 1299123"/>
                <a:gd name="connsiteY25" fmla="*/ 163773 h 849285"/>
                <a:gd name="connsiteX26" fmla="*/ 1079739 w 1299123"/>
                <a:gd name="connsiteY26" fmla="*/ 122830 h 849285"/>
                <a:gd name="connsiteX27" fmla="*/ 1093387 w 1299123"/>
                <a:gd name="connsiteY27" fmla="*/ 81886 h 849285"/>
                <a:gd name="connsiteX28" fmla="*/ 1134330 w 1299123"/>
                <a:gd name="connsiteY28" fmla="*/ 0 h 849285"/>
                <a:gd name="connsiteX29" fmla="*/ 1161625 w 1299123"/>
                <a:gd name="connsiteY29" fmla="*/ 395785 h 849285"/>
                <a:gd name="connsiteX30" fmla="*/ 1175273 w 1299123"/>
                <a:gd name="connsiteY30" fmla="*/ 436728 h 849285"/>
                <a:gd name="connsiteX31" fmla="*/ 1229864 w 1299123"/>
                <a:gd name="connsiteY31" fmla="*/ 655092 h 849285"/>
                <a:gd name="connsiteX32" fmla="*/ 1243512 w 1299123"/>
                <a:gd name="connsiteY32" fmla="*/ 696036 h 849285"/>
                <a:gd name="connsiteX33" fmla="*/ 1270808 w 1299123"/>
                <a:gd name="connsiteY33" fmla="*/ 736979 h 849285"/>
                <a:gd name="connsiteX34" fmla="*/ 1298103 w 1299123"/>
                <a:gd name="connsiteY34" fmla="*/ 846161 h 849285"/>
                <a:gd name="connsiteX35" fmla="*/ 1270808 w 1299123"/>
                <a:gd name="connsiteY35" fmla="*/ 805218 h 849285"/>
                <a:gd name="connsiteX36" fmla="*/ 1202569 w 1299123"/>
                <a:gd name="connsiteY36" fmla="*/ 682388 h 849285"/>
                <a:gd name="connsiteX37" fmla="*/ 1120682 w 1299123"/>
                <a:gd name="connsiteY37" fmla="*/ 627797 h 849285"/>
                <a:gd name="connsiteX38" fmla="*/ 1079739 w 1299123"/>
                <a:gd name="connsiteY38" fmla="*/ 614149 h 849285"/>
                <a:gd name="connsiteX39" fmla="*/ 1038796 w 1299123"/>
                <a:gd name="connsiteY39" fmla="*/ 586854 h 849285"/>
                <a:gd name="connsiteX40" fmla="*/ 956909 w 1299123"/>
                <a:gd name="connsiteY40" fmla="*/ 559558 h 849285"/>
                <a:gd name="connsiteX41" fmla="*/ 902318 w 1299123"/>
                <a:gd name="connsiteY41" fmla="*/ 532263 h 849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299123" h="849285">
                  <a:moveTo>
                    <a:pt x="970557" y="395785"/>
                  </a:moveTo>
                  <a:cubicBezTo>
                    <a:pt x="947811" y="391236"/>
                    <a:pt x="924697" y="388240"/>
                    <a:pt x="902318" y="382137"/>
                  </a:cubicBezTo>
                  <a:cubicBezTo>
                    <a:pt x="874560" y="374567"/>
                    <a:pt x="848344" y="361820"/>
                    <a:pt x="820431" y="354842"/>
                  </a:cubicBezTo>
                  <a:cubicBezTo>
                    <a:pt x="802234" y="350293"/>
                    <a:pt x="783806" y="346584"/>
                    <a:pt x="765840" y="341194"/>
                  </a:cubicBezTo>
                  <a:cubicBezTo>
                    <a:pt x="738282" y="332926"/>
                    <a:pt x="712334" y="318628"/>
                    <a:pt x="683954" y="313898"/>
                  </a:cubicBezTo>
                  <a:cubicBezTo>
                    <a:pt x="583565" y="297168"/>
                    <a:pt x="628913" y="306963"/>
                    <a:pt x="547476" y="286603"/>
                  </a:cubicBezTo>
                  <a:cubicBezTo>
                    <a:pt x="443367" y="292727"/>
                    <a:pt x="302581" y="296983"/>
                    <a:pt x="192634" y="313898"/>
                  </a:cubicBezTo>
                  <a:cubicBezTo>
                    <a:pt x="174095" y="316750"/>
                    <a:pt x="156353" y="323477"/>
                    <a:pt x="138043" y="327546"/>
                  </a:cubicBezTo>
                  <a:cubicBezTo>
                    <a:pt x="115399" y="332578"/>
                    <a:pt x="92551" y="336645"/>
                    <a:pt x="69805" y="341194"/>
                  </a:cubicBezTo>
                  <a:cubicBezTo>
                    <a:pt x="37322" y="438641"/>
                    <a:pt x="58468" y="399140"/>
                    <a:pt x="15214" y="464024"/>
                  </a:cubicBezTo>
                  <a:cubicBezTo>
                    <a:pt x="-5180" y="545599"/>
                    <a:pt x="-4964" y="516816"/>
                    <a:pt x="15214" y="627797"/>
                  </a:cubicBezTo>
                  <a:cubicBezTo>
                    <a:pt x="17787" y="641951"/>
                    <a:pt x="20881" y="656770"/>
                    <a:pt x="28861" y="668740"/>
                  </a:cubicBezTo>
                  <a:cubicBezTo>
                    <a:pt x="42392" y="689037"/>
                    <a:pt x="86899" y="726379"/>
                    <a:pt x="110748" y="736979"/>
                  </a:cubicBezTo>
                  <a:cubicBezTo>
                    <a:pt x="137040" y="748665"/>
                    <a:pt x="192634" y="764275"/>
                    <a:pt x="192634" y="764275"/>
                  </a:cubicBezTo>
                  <a:cubicBezTo>
                    <a:pt x="337016" y="753962"/>
                    <a:pt x="360178" y="756823"/>
                    <a:pt x="479237" y="736979"/>
                  </a:cubicBezTo>
                  <a:cubicBezTo>
                    <a:pt x="502118" y="733165"/>
                    <a:pt x="525097" y="729434"/>
                    <a:pt x="547476" y="723331"/>
                  </a:cubicBezTo>
                  <a:cubicBezTo>
                    <a:pt x="575234" y="715761"/>
                    <a:pt x="629363" y="696036"/>
                    <a:pt x="629363" y="696036"/>
                  </a:cubicBezTo>
                  <a:lnTo>
                    <a:pt x="711249" y="641445"/>
                  </a:lnTo>
                  <a:lnTo>
                    <a:pt x="752193" y="614149"/>
                  </a:lnTo>
                  <a:cubicBezTo>
                    <a:pt x="761291" y="600501"/>
                    <a:pt x="766680" y="583453"/>
                    <a:pt x="779488" y="573206"/>
                  </a:cubicBezTo>
                  <a:cubicBezTo>
                    <a:pt x="790721" y="564219"/>
                    <a:pt x="810259" y="569730"/>
                    <a:pt x="820431" y="559558"/>
                  </a:cubicBezTo>
                  <a:cubicBezTo>
                    <a:pt x="830603" y="549386"/>
                    <a:pt x="827645" y="531482"/>
                    <a:pt x="834079" y="518615"/>
                  </a:cubicBezTo>
                  <a:cubicBezTo>
                    <a:pt x="841415" y="503944"/>
                    <a:pt x="849777" y="489270"/>
                    <a:pt x="861375" y="477672"/>
                  </a:cubicBezTo>
                  <a:cubicBezTo>
                    <a:pt x="968723" y="370324"/>
                    <a:pt x="831479" y="543572"/>
                    <a:pt x="943261" y="409433"/>
                  </a:cubicBezTo>
                  <a:cubicBezTo>
                    <a:pt x="1038265" y="295428"/>
                    <a:pt x="891886" y="447160"/>
                    <a:pt x="1011500" y="327546"/>
                  </a:cubicBezTo>
                  <a:lnTo>
                    <a:pt x="1066091" y="163773"/>
                  </a:lnTo>
                  <a:lnTo>
                    <a:pt x="1079739" y="122830"/>
                  </a:lnTo>
                  <a:cubicBezTo>
                    <a:pt x="1084288" y="109182"/>
                    <a:pt x="1085407" y="93856"/>
                    <a:pt x="1093387" y="81886"/>
                  </a:cubicBezTo>
                  <a:cubicBezTo>
                    <a:pt x="1128662" y="28973"/>
                    <a:pt x="1115495" y="56504"/>
                    <a:pt x="1134330" y="0"/>
                  </a:cubicBezTo>
                  <a:cubicBezTo>
                    <a:pt x="1170526" y="253365"/>
                    <a:pt x="1120422" y="-119268"/>
                    <a:pt x="1161625" y="395785"/>
                  </a:cubicBezTo>
                  <a:cubicBezTo>
                    <a:pt x="1162772" y="410125"/>
                    <a:pt x="1172038" y="422710"/>
                    <a:pt x="1175273" y="436728"/>
                  </a:cubicBezTo>
                  <a:cubicBezTo>
                    <a:pt x="1224682" y="650828"/>
                    <a:pt x="1177684" y="498551"/>
                    <a:pt x="1229864" y="655092"/>
                  </a:cubicBezTo>
                  <a:cubicBezTo>
                    <a:pt x="1234413" y="668740"/>
                    <a:pt x="1235532" y="684066"/>
                    <a:pt x="1243512" y="696036"/>
                  </a:cubicBezTo>
                  <a:lnTo>
                    <a:pt x="1270808" y="736979"/>
                  </a:lnTo>
                  <a:cubicBezTo>
                    <a:pt x="1277492" y="757031"/>
                    <a:pt x="1304690" y="832987"/>
                    <a:pt x="1298103" y="846161"/>
                  </a:cubicBezTo>
                  <a:cubicBezTo>
                    <a:pt x="1290768" y="860832"/>
                    <a:pt x="1278143" y="819889"/>
                    <a:pt x="1270808" y="805218"/>
                  </a:cubicBezTo>
                  <a:cubicBezTo>
                    <a:pt x="1245920" y="755442"/>
                    <a:pt x="1267114" y="725418"/>
                    <a:pt x="1202569" y="682388"/>
                  </a:cubicBezTo>
                  <a:cubicBezTo>
                    <a:pt x="1175273" y="664191"/>
                    <a:pt x="1151804" y="638171"/>
                    <a:pt x="1120682" y="627797"/>
                  </a:cubicBezTo>
                  <a:cubicBezTo>
                    <a:pt x="1107034" y="623248"/>
                    <a:pt x="1092606" y="620583"/>
                    <a:pt x="1079739" y="614149"/>
                  </a:cubicBezTo>
                  <a:cubicBezTo>
                    <a:pt x="1065068" y="606814"/>
                    <a:pt x="1053785" y="593516"/>
                    <a:pt x="1038796" y="586854"/>
                  </a:cubicBezTo>
                  <a:cubicBezTo>
                    <a:pt x="1012504" y="575169"/>
                    <a:pt x="984205" y="568657"/>
                    <a:pt x="956909" y="559558"/>
                  </a:cubicBezTo>
                  <a:cubicBezTo>
                    <a:pt x="909863" y="543876"/>
                    <a:pt x="926139" y="556082"/>
                    <a:pt x="902318" y="532263"/>
                  </a:cubicBezTo>
                </a:path>
              </a:pathLst>
            </a:cu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4" name="Kombinationstegning 13"/>
            <p:cNvSpPr/>
            <p:nvPr/>
          </p:nvSpPr>
          <p:spPr>
            <a:xfrm>
              <a:off x="7881257" y="4732079"/>
              <a:ext cx="377687" cy="496957"/>
            </a:xfrm>
            <a:custGeom>
              <a:avLst/>
              <a:gdLst>
                <a:gd name="connsiteX0" fmla="*/ 198783 w 377687"/>
                <a:gd name="connsiteY0" fmla="*/ 0 h 496957"/>
                <a:gd name="connsiteX1" fmla="*/ 39757 w 377687"/>
                <a:gd name="connsiteY1" fmla="*/ 59635 h 496957"/>
                <a:gd name="connsiteX2" fmla="*/ 0 w 377687"/>
                <a:gd name="connsiteY2" fmla="*/ 178904 h 496957"/>
                <a:gd name="connsiteX3" fmla="*/ 19879 w 377687"/>
                <a:gd name="connsiteY3" fmla="*/ 417444 h 496957"/>
                <a:gd name="connsiteX4" fmla="*/ 39757 w 377687"/>
                <a:gd name="connsiteY4" fmla="*/ 477078 h 496957"/>
                <a:gd name="connsiteX5" fmla="*/ 119270 w 377687"/>
                <a:gd name="connsiteY5" fmla="*/ 496957 h 496957"/>
                <a:gd name="connsiteX6" fmla="*/ 357809 w 377687"/>
                <a:gd name="connsiteY6" fmla="*/ 417444 h 496957"/>
                <a:gd name="connsiteX7" fmla="*/ 377687 w 377687"/>
                <a:gd name="connsiteY7" fmla="*/ 357809 h 496957"/>
                <a:gd name="connsiteX8" fmla="*/ 357809 w 377687"/>
                <a:gd name="connsiteY8" fmla="*/ 139148 h 496957"/>
                <a:gd name="connsiteX9" fmla="*/ 238540 w 377687"/>
                <a:gd name="connsiteY9" fmla="*/ 79513 h 496957"/>
                <a:gd name="connsiteX10" fmla="*/ 218661 w 377687"/>
                <a:gd name="connsiteY10" fmla="*/ 79513 h 496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687" h="496957">
                  <a:moveTo>
                    <a:pt x="198783" y="0"/>
                  </a:moveTo>
                  <a:cubicBezTo>
                    <a:pt x="158692" y="8018"/>
                    <a:pt x="69007" y="12836"/>
                    <a:pt x="39757" y="59635"/>
                  </a:cubicBezTo>
                  <a:cubicBezTo>
                    <a:pt x="17546" y="95172"/>
                    <a:pt x="0" y="178904"/>
                    <a:pt x="0" y="178904"/>
                  </a:cubicBezTo>
                  <a:cubicBezTo>
                    <a:pt x="6626" y="258417"/>
                    <a:pt x="9334" y="338355"/>
                    <a:pt x="19879" y="417444"/>
                  </a:cubicBezTo>
                  <a:cubicBezTo>
                    <a:pt x="22648" y="438213"/>
                    <a:pt x="23395" y="463989"/>
                    <a:pt x="39757" y="477078"/>
                  </a:cubicBezTo>
                  <a:cubicBezTo>
                    <a:pt x="61090" y="494145"/>
                    <a:pt x="92766" y="490331"/>
                    <a:pt x="119270" y="496957"/>
                  </a:cubicBezTo>
                  <a:cubicBezTo>
                    <a:pt x="285566" y="480327"/>
                    <a:pt x="301298" y="530467"/>
                    <a:pt x="357809" y="417444"/>
                  </a:cubicBezTo>
                  <a:cubicBezTo>
                    <a:pt x="367180" y="398703"/>
                    <a:pt x="371061" y="377687"/>
                    <a:pt x="377687" y="357809"/>
                  </a:cubicBezTo>
                  <a:cubicBezTo>
                    <a:pt x="371061" y="284922"/>
                    <a:pt x="379332" y="209099"/>
                    <a:pt x="357809" y="139148"/>
                  </a:cubicBezTo>
                  <a:cubicBezTo>
                    <a:pt x="349711" y="112831"/>
                    <a:pt x="260348" y="84965"/>
                    <a:pt x="238540" y="79513"/>
                  </a:cubicBezTo>
                  <a:cubicBezTo>
                    <a:pt x="232112" y="77906"/>
                    <a:pt x="225287" y="79513"/>
                    <a:pt x="218661" y="79513"/>
                  </a:cubicBezTo>
                </a:path>
              </a:pathLst>
            </a:cu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5" name="Kombinationstegning 14"/>
            <p:cNvSpPr/>
            <p:nvPr/>
          </p:nvSpPr>
          <p:spPr>
            <a:xfrm>
              <a:off x="7932894" y="5029887"/>
              <a:ext cx="107485" cy="110384"/>
            </a:xfrm>
            <a:custGeom>
              <a:avLst/>
              <a:gdLst>
                <a:gd name="connsiteX0" fmla="*/ 79513 w 107485"/>
                <a:gd name="connsiteY0" fmla="*/ 0 h 110384"/>
                <a:gd name="connsiteX1" fmla="*/ 0 w 107485"/>
                <a:gd name="connsiteY1" fmla="*/ 99391 h 110384"/>
                <a:gd name="connsiteX2" fmla="*/ 79513 w 107485"/>
                <a:gd name="connsiteY2" fmla="*/ 79513 h 110384"/>
                <a:gd name="connsiteX3" fmla="*/ 99391 w 107485"/>
                <a:gd name="connsiteY3" fmla="*/ 19878 h 110384"/>
                <a:gd name="connsiteX4" fmla="*/ 59634 w 107485"/>
                <a:gd name="connsiteY4" fmla="*/ 79513 h 110384"/>
                <a:gd name="connsiteX5" fmla="*/ 79513 w 107485"/>
                <a:gd name="connsiteY5" fmla="*/ 0 h 11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485" h="110384">
                  <a:moveTo>
                    <a:pt x="79513" y="0"/>
                  </a:moveTo>
                  <a:cubicBezTo>
                    <a:pt x="53009" y="33130"/>
                    <a:pt x="0" y="56963"/>
                    <a:pt x="0" y="99391"/>
                  </a:cubicBezTo>
                  <a:cubicBezTo>
                    <a:pt x="0" y="126711"/>
                    <a:pt x="58180" y="96580"/>
                    <a:pt x="79513" y="79513"/>
                  </a:cubicBezTo>
                  <a:cubicBezTo>
                    <a:pt x="95875" y="66423"/>
                    <a:pt x="120345" y="19878"/>
                    <a:pt x="99391" y="19878"/>
                  </a:cubicBezTo>
                  <a:cubicBezTo>
                    <a:pt x="75500" y="19878"/>
                    <a:pt x="72886" y="59635"/>
                    <a:pt x="59634" y="79513"/>
                  </a:cubicBezTo>
                  <a:lnTo>
                    <a:pt x="795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  <p:sp>
        <p:nvSpPr>
          <p:cNvPr id="16" name="Oval billedforklaring 15"/>
          <p:cNvSpPr/>
          <p:nvPr/>
        </p:nvSpPr>
        <p:spPr>
          <a:xfrm>
            <a:off x="9812955" y="2514349"/>
            <a:ext cx="941695" cy="764275"/>
          </a:xfrm>
          <a:prstGeom prst="wedgeEllipseCallou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dirty="0"/>
              <a:t>fisk</a:t>
            </a:r>
          </a:p>
        </p:txBody>
      </p:sp>
      <p:sp>
        <p:nvSpPr>
          <p:cNvPr id="17" name="Oval billedforklaring 16"/>
          <p:cNvSpPr/>
          <p:nvPr/>
        </p:nvSpPr>
        <p:spPr>
          <a:xfrm>
            <a:off x="10786193" y="2644953"/>
            <a:ext cx="941695" cy="764275"/>
          </a:xfrm>
          <a:prstGeom prst="wedgeEllipseCallou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dirty="0"/>
              <a:t>laks</a:t>
            </a:r>
          </a:p>
        </p:txBody>
      </p:sp>
      <p:sp>
        <p:nvSpPr>
          <p:cNvPr id="18" name="Ellipse 17"/>
          <p:cNvSpPr/>
          <p:nvPr/>
        </p:nvSpPr>
        <p:spPr>
          <a:xfrm>
            <a:off x="941396" y="2956652"/>
            <a:ext cx="1297858" cy="12781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solidFill>
                  <a:schemeClr val="tx2"/>
                </a:solidFill>
              </a:rPr>
              <a:t>2-2,5 år</a:t>
            </a:r>
            <a:endParaRPr lang="da-DK" dirty="0"/>
          </a:p>
        </p:txBody>
      </p:sp>
      <p:sp>
        <p:nvSpPr>
          <p:cNvPr id="19" name="Ellipse 18"/>
          <p:cNvSpPr/>
          <p:nvPr/>
        </p:nvSpPr>
        <p:spPr>
          <a:xfrm>
            <a:off x="2155969" y="4818304"/>
            <a:ext cx="1297858" cy="12781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solidFill>
                  <a:schemeClr val="tx2"/>
                </a:solidFill>
              </a:rPr>
              <a:t>3-5 år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7380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>
                <a:solidFill>
                  <a:schemeClr val="tx2"/>
                </a:solidFill>
                <a:latin typeface="+mn-lt"/>
              </a:rPr>
              <a:t>Forældresamarbejde om børns sproglige udvikling</a:t>
            </a:r>
          </a:p>
        </p:txBody>
      </p:sp>
      <p:sp>
        <p:nvSpPr>
          <p:cNvPr id="4" name="Tekstfelt 3"/>
          <p:cNvSpPr txBox="1"/>
          <p:nvPr/>
        </p:nvSpPr>
        <p:spPr>
          <a:xfrm>
            <a:off x="1171717" y="1528892"/>
            <a:ext cx="91261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Forældre er vigtige sproglige rollemodeller for barnet og har unikt kendskab til deres barn. Derfor er det vigtigt, at pædagogisk personale: </a:t>
            </a:r>
          </a:p>
        </p:txBody>
      </p:sp>
      <p:sp>
        <p:nvSpPr>
          <p:cNvPr id="5" name="Ellipse 4"/>
          <p:cNvSpPr/>
          <p:nvPr/>
        </p:nvSpPr>
        <p:spPr>
          <a:xfrm>
            <a:off x="9549873" y="1887122"/>
            <a:ext cx="2626073" cy="2587728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1400" dirty="0"/>
              <a:t> </a:t>
            </a:r>
          </a:p>
          <a:p>
            <a:pPr algn="ctr"/>
            <a:r>
              <a:rPr lang="da-DK" sz="1400" dirty="0">
                <a:solidFill>
                  <a:schemeClr val="tx2"/>
                </a:solidFill>
              </a:rPr>
              <a:t>89 % af forældrene ønsker dialog med pædagogisk personale om deres barns sproglige udvikling. Kun 71 % af dem oplever at få den.</a:t>
            </a:r>
          </a:p>
          <a:p>
            <a:pPr algn="ctr"/>
            <a:endParaRPr lang="da-DK" sz="1400" dirty="0">
              <a:solidFill>
                <a:schemeClr val="tx2"/>
              </a:solidFill>
            </a:endParaRPr>
          </a:p>
          <a:p>
            <a:pPr algn="ctr"/>
            <a:r>
              <a:rPr lang="da-DK" sz="1000" dirty="0">
                <a:solidFill>
                  <a:schemeClr val="tx2"/>
                </a:solidFill>
              </a:rPr>
              <a:t>EVA (2016)</a:t>
            </a:r>
          </a:p>
        </p:txBody>
      </p:sp>
      <p:pic>
        <p:nvPicPr>
          <p:cNvPr id="9" name="Billede 8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198"/>
          <a:stretch/>
        </p:blipFill>
        <p:spPr>
          <a:xfrm>
            <a:off x="11032869" y="292489"/>
            <a:ext cx="739789" cy="1402496"/>
          </a:xfrm>
          <a:prstGeom prst="rect">
            <a:avLst/>
          </a:prstGeom>
        </p:spPr>
      </p:pic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818838959"/>
              </p:ext>
            </p:extLst>
          </p:nvPr>
        </p:nvGraphicFramePr>
        <p:xfrm>
          <a:off x="92825" y="2498878"/>
          <a:ext cx="8832100" cy="39891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1" name="Billede 10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27205" y1="24341" x2="27205" y2="24341"/>
                        <a14:foregroundMark x1="25519" y1="21163" x2="25519" y2="21163"/>
                        <a14:foregroundMark x1="26852" y1="14988" x2="26852" y2="14988"/>
                        <a14:foregroundMark x1="26970" y1="42686" x2="26970" y2="42686"/>
                        <a14:foregroundMark x1="20737" y1="43645" x2="20737" y2="43645"/>
                        <a14:foregroundMark x1="27323" y1="78477" x2="27323" y2="78477"/>
                        <a14:foregroundMark x1="30655" y1="81115" x2="30655" y2="81115"/>
                        <a14:foregroundMark x1="43512" y1="63309" x2="43512" y2="63309"/>
                        <a14:foregroundMark x1="54645" y1="75839" x2="54645" y2="75839"/>
                        <a14:foregroundMark x1="56840" y1="79796" x2="56840" y2="79796"/>
                        <a14:foregroundMark x1="57468" y1="75839" x2="57468" y2="75839"/>
                        <a14:foregroundMark x1="58957" y1="50180" x2="58957" y2="50180"/>
                        <a14:foregroundMark x1="59192" y1="40048" x2="59192" y2="40048"/>
                        <a14:foregroundMark x1="60643" y1="18525" x2="60643" y2="185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971" y="3569909"/>
            <a:ext cx="4863742" cy="3180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2365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3282">
            <a:alpha val="6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/>
          <p:cNvPicPr>
            <a:picLocks noChangeAspect="1"/>
          </p:cNvPicPr>
          <p:nvPr/>
        </p:nvPicPr>
        <p:blipFill rotWithShape="1">
          <a:blip r:embed="rId3"/>
          <a:srcRect l="14536"/>
          <a:stretch/>
        </p:blipFill>
        <p:spPr>
          <a:xfrm>
            <a:off x="0" y="2937518"/>
            <a:ext cx="3519366" cy="392321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bg1"/>
                </a:solidFill>
              </a:rPr>
              <a:t/>
            </a:r>
            <a:br>
              <a:rPr lang="da-DK" dirty="0">
                <a:solidFill>
                  <a:schemeClr val="bg1"/>
                </a:solidFill>
              </a:rPr>
            </a:br>
            <a:r>
              <a:rPr lang="da-DK" dirty="0">
                <a:solidFill>
                  <a:schemeClr val="bg1"/>
                </a:solidFill>
              </a:rPr>
              <a:t>Børn i </a:t>
            </a:r>
            <a:r>
              <a:rPr lang="da-DK" sz="3200" dirty="0">
                <a:solidFill>
                  <a:schemeClr val="bg1"/>
                </a:solidFill>
                <a:latin typeface="+mn-lt"/>
              </a:rPr>
              <a:t>sprogligt</a:t>
            </a:r>
            <a:r>
              <a:rPr lang="da-DK" dirty="0">
                <a:solidFill>
                  <a:schemeClr val="bg1"/>
                </a:solidFill>
              </a:rPr>
              <a:t> udsatte positioner</a:t>
            </a:r>
            <a:endParaRPr lang="da-DK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" name="Pladsholder til indhold 10"/>
          <p:cNvSpPr>
            <a:spLocks noGrp="1"/>
          </p:cNvSpPr>
          <p:nvPr>
            <p:ph sz="quarter" idx="4294967295"/>
          </p:nvPr>
        </p:nvSpPr>
        <p:spPr>
          <a:xfrm>
            <a:off x="1381916" y="1729139"/>
            <a:ext cx="5156200" cy="4241800"/>
          </a:xfrm>
        </p:spPr>
        <p:txBody>
          <a:bodyPr/>
          <a:lstStyle/>
          <a:p>
            <a:pPr marL="0" indent="0">
              <a:buNone/>
            </a:pPr>
            <a:r>
              <a:rPr lang="da-DK" dirty="0">
                <a:solidFill>
                  <a:schemeClr val="bg1"/>
                </a:solidFill>
              </a:rPr>
              <a:t>8-15 % af en børneårgang er i en sprogligt udsat position,</a:t>
            </a:r>
          </a:p>
        </p:txBody>
      </p:sp>
      <p:sp>
        <p:nvSpPr>
          <p:cNvPr id="19" name="Pladsholder til indhold 18"/>
          <p:cNvSpPr>
            <a:spLocks noGrp="1"/>
          </p:cNvSpPr>
          <p:nvPr>
            <p:ph sz="quarter" idx="4294967295"/>
          </p:nvPr>
        </p:nvSpPr>
        <p:spPr>
          <a:xfrm>
            <a:off x="7870058" y="2026523"/>
            <a:ext cx="3819525" cy="4335462"/>
          </a:xfr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270000" lvl="1" indent="0">
              <a:buNone/>
            </a:pPr>
            <a:endParaRPr lang="da-DK" sz="500" dirty="0">
              <a:solidFill>
                <a:schemeClr val="bg1"/>
              </a:solidFill>
            </a:endParaRPr>
          </a:p>
          <a:p>
            <a:pPr marL="270000" lvl="1" indent="0">
              <a:buNone/>
            </a:pPr>
            <a:r>
              <a:rPr lang="da-DK" dirty="0">
                <a:solidFill>
                  <a:schemeClr val="bg1"/>
                </a:solidFill>
              </a:rPr>
              <a:t>Børn fra familier i en udsat position er i risiko for mindre rigt sprogligt input hjemmefra:</a:t>
            </a:r>
          </a:p>
          <a:p>
            <a:pPr lvl="1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bg1"/>
                </a:solidFill>
              </a:rPr>
              <a:t>Når de er tre år, har de i gennemsnit hørt 30 mio. færre ord sammenlignet med børn fra ressourcestærke hjem.</a:t>
            </a:r>
          </a:p>
          <a:p>
            <a:pPr lvl="1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bg1"/>
                </a:solidFill>
              </a:rPr>
              <a:t>De får flere forbud (”det må du ikke!”) og færre opmuntringer (”nej, hvor er du dygtig!”).</a:t>
            </a:r>
          </a:p>
        </p:txBody>
      </p:sp>
      <p:cxnSp>
        <p:nvCxnSpPr>
          <p:cNvPr id="25" name="Lige pilforbindelse 24"/>
          <p:cNvCxnSpPr/>
          <p:nvPr/>
        </p:nvCxnSpPr>
        <p:spPr>
          <a:xfrm>
            <a:off x="4616280" y="2067414"/>
            <a:ext cx="376201" cy="3450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llipse 25"/>
          <p:cNvSpPr/>
          <p:nvPr/>
        </p:nvSpPr>
        <p:spPr>
          <a:xfrm>
            <a:off x="3034401" y="2500495"/>
            <a:ext cx="2301872" cy="1338391"/>
          </a:xfrm>
          <a:prstGeom prst="ellipse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600" dirty="0"/>
              <a:t>Bearbejdnings-vanskeligheder</a:t>
            </a:r>
          </a:p>
        </p:txBody>
      </p:sp>
      <p:sp>
        <p:nvSpPr>
          <p:cNvPr id="22" name="Ellipse 21"/>
          <p:cNvSpPr/>
          <p:nvPr/>
        </p:nvSpPr>
        <p:spPr>
          <a:xfrm>
            <a:off x="4876427" y="2120185"/>
            <a:ext cx="2228788" cy="1253396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dirty="0"/>
              <a:t>Manglende sprogligt input</a:t>
            </a:r>
          </a:p>
        </p:txBody>
      </p:sp>
      <p:sp>
        <p:nvSpPr>
          <p:cNvPr id="8" name="Tekstfelt 7"/>
          <p:cNvSpPr txBox="1"/>
          <p:nvPr/>
        </p:nvSpPr>
        <p:spPr>
          <a:xfrm>
            <a:off x="4185337" y="4330660"/>
            <a:ext cx="3449661" cy="203132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De har brug for:</a:t>
            </a:r>
          </a:p>
          <a:p>
            <a:pPr marL="342900" indent="-342900">
              <a:buAutoNum type="arabicParenR"/>
            </a:pPr>
            <a:r>
              <a:rPr lang="da-DK" dirty="0">
                <a:solidFill>
                  <a:schemeClr val="bg1"/>
                </a:solidFill>
              </a:rPr>
              <a:t>at blive opdaget.</a:t>
            </a:r>
          </a:p>
          <a:p>
            <a:pPr marL="342900" indent="-342900">
              <a:buAutoNum type="arabicParenR"/>
            </a:pPr>
            <a:r>
              <a:rPr lang="da-DK" dirty="0">
                <a:solidFill>
                  <a:schemeClr val="bg1"/>
                </a:solidFill>
              </a:rPr>
              <a:t>en systematik, der sikrer, at de får den rigtige støtte og rige sproglige interaktioner med børn og voksne i løbet af dagen.</a:t>
            </a:r>
          </a:p>
        </p:txBody>
      </p:sp>
      <p:pic>
        <p:nvPicPr>
          <p:cNvPr id="15" name="Billede 14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198"/>
          <a:stretch/>
        </p:blipFill>
        <p:spPr>
          <a:xfrm>
            <a:off x="11085263" y="281298"/>
            <a:ext cx="739789" cy="1402496"/>
          </a:xfrm>
          <a:prstGeom prst="rect">
            <a:avLst/>
          </a:prstGeom>
        </p:spPr>
      </p:pic>
      <p:cxnSp>
        <p:nvCxnSpPr>
          <p:cNvPr id="17" name="Lige pilforbindelse 16"/>
          <p:cNvCxnSpPr/>
          <p:nvPr/>
        </p:nvCxnSpPr>
        <p:spPr>
          <a:xfrm>
            <a:off x="3284338" y="2166086"/>
            <a:ext cx="376201" cy="3450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61993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>
            <a:alpha val="8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bg1"/>
                </a:solidFill>
                <a:latin typeface="+mn-lt"/>
              </a:rPr>
              <a:t>Øvelse: Interaktioner</a:t>
            </a:r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4271" y="279221"/>
            <a:ext cx="719106" cy="1438212"/>
          </a:xfrm>
          <a:prstGeom prst="rect">
            <a:avLst/>
          </a:prstGeom>
        </p:spPr>
      </p:pic>
      <p:sp>
        <p:nvSpPr>
          <p:cNvPr id="11" name="Tekstfelt 10"/>
          <p:cNvSpPr txBox="1"/>
          <p:nvPr/>
        </p:nvSpPr>
        <p:spPr>
          <a:xfrm>
            <a:off x="1922108" y="2012865"/>
            <a:ext cx="9861269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chemeClr val="bg1"/>
                </a:solidFill>
              </a:rPr>
              <a:t>Find sammen i grupper af tre-fire og drøft følgende:</a:t>
            </a:r>
          </a:p>
          <a:p>
            <a:endParaRPr lang="da-DK" sz="2000" dirty="0">
              <a:solidFill>
                <a:schemeClr val="bg1"/>
              </a:solidFill>
            </a:endParaRPr>
          </a:p>
          <a:p>
            <a:pPr marL="287550" indent="-285750">
              <a:buFont typeface="Arial" panose="020B0604020202020204" pitchFamily="34" charset="0"/>
              <a:buChar char="•"/>
            </a:pPr>
            <a:r>
              <a:rPr lang="da-DK" i="1" dirty="0">
                <a:solidFill>
                  <a:schemeClr val="bg1"/>
                </a:solidFill>
              </a:rPr>
              <a:t>Hvornår lykkes vi med at have mange og meningsfulde samtaler med børnene?</a:t>
            </a:r>
          </a:p>
          <a:p>
            <a:pPr marL="1800"/>
            <a:endParaRPr lang="da-DK" i="1" dirty="0">
              <a:solidFill>
                <a:schemeClr val="bg1"/>
              </a:solidFill>
            </a:endParaRPr>
          </a:p>
          <a:p>
            <a:pPr marL="287550" indent="-285750">
              <a:buFont typeface="Arial" panose="020B0604020202020204" pitchFamily="34" charset="0"/>
              <a:buChar char="•"/>
            </a:pPr>
            <a:r>
              <a:rPr lang="da-DK" i="1" dirty="0">
                <a:solidFill>
                  <a:schemeClr val="bg1"/>
                </a:solidFill>
              </a:rPr>
              <a:t>Hvordan varierer vi vores eget sprog med nye ord, vendinger og uddybning af ords betydninger i hverdagssamtaler med børnene? 	</a:t>
            </a:r>
          </a:p>
          <a:p>
            <a:pPr marL="1800"/>
            <a:endParaRPr lang="da-DK" i="1" dirty="0">
              <a:solidFill>
                <a:schemeClr val="bg1"/>
              </a:solidFill>
            </a:endParaRPr>
          </a:p>
          <a:p>
            <a:pPr marL="287550" indent="-285750">
              <a:buFont typeface="Arial" panose="020B0604020202020204" pitchFamily="34" charset="0"/>
              <a:buChar char="•"/>
            </a:pPr>
            <a:r>
              <a:rPr lang="da-DK" i="1" dirty="0">
                <a:solidFill>
                  <a:schemeClr val="bg1"/>
                </a:solidFill>
              </a:rPr>
              <a:t>Giv konkrete eksempler på, at børn i sprogligt udsatte positioner også er dem, der i hverdagen oplever mange og meningsfulde sproglige interaktioner i vores pædagogiske læringsmiljø. </a:t>
            </a:r>
          </a:p>
          <a:p>
            <a:pPr marL="1800"/>
            <a:endParaRPr lang="da-DK" sz="2000" i="1" dirty="0">
              <a:solidFill>
                <a:schemeClr val="bg1"/>
              </a:solidFill>
            </a:endParaRPr>
          </a:p>
          <a:p>
            <a:pPr marL="1800"/>
            <a:r>
              <a:rPr lang="da-DK" sz="2000" dirty="0">
                <a:solidFill>
                  <a:schemeClr val="bg1"/>
                </a:solidFill>
              </a:rPr>
              <a:t>I plenum drøfter i gruppernes input: </a:t>
            </a:r>
          </a:p>
          <a:p>
            <a:pPr marL="1800"/>
            <a:endParaRPr lang="da-DK" sz="2000" dirty="0">
              <a:solidFill>
                <a:schemeClr val="bg1"/>
              </a:solidFill>
            </a:endParaRPr>
          </a:p>
          <a:p>
            <a:pPr marL="344700" indent="-342900">
              <a:buFont typeface="Arial" panose="020B0604020202020204" pitchFamily="34" charset="0"/>
              <a:buChar char="•"/>
            </a:pPr>
            <a:r>
              <a:rPr lang="da-DK" i="1" dirty="0">
                <a:solidFill>
                  <a:schemeClr val="bg1"/>
                </a:solidFill>
              </a:rPr>
              <a:t>Hvad er de væsentligste pointer vi har drøftet i grupperne?</a:t>
            </a: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3268" y="4559918"/>
            <a:ext cx="2573931" cy="2046310"/>
          </a:xfrm>
          <a:prstGeom prst="rect">
            <a:avLst/>
          </a:prstGeom>
        </p:spPr>
      </p:pic>
      <p:sp>
        <p:nvSpPr>
          <p:cNvPr id="3" name="Højrepil 2"/>
          <p:cNvSpPr/>
          <p:nvPr/>
        </p:nvSpPr>
        <p:spPr>
          <a:xfrm>
            <a:off x="1079999" y="2093547"/>
            <a:ext cx="524107" cy="334536"/>
          </a:xfrm>
          <a:prstGeom prst="righ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Højrepil 7"/>
          <p:cNvSpPr/>
          <p:nvPr/>
        </p:nvSpPr>
        <p:spPr>
          <a:xfrm>
            <a:off x="1080000" y="5231040"/>
            <a:ext cx="524107" cy="334536"/>
          </a:xfrm>
          <a:prstGeom prst="righ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98704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ladsholder til billede 11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Billed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324" y="408924"/>
            <a:ext cx="2981202" cy="6230652"/>
          </a:xfrm>
          <a:prstGeom prst="rect">
            <a:avLst/>
          </a:prstGeom>
        </p:spPr>
      </p:pic>
      <p:sp>
        <p:nvSpPr>
          <p:cNvPr id="16" name="TextBox 8"/>
          <p:cNvSpPr txBox="1"/>
          <p:nvPr/>
        </p:nvSpPr>
        <p:spPr>
          <a:xfrm>
            <a:off x="3371850" y="5716246"/>
            <a:ext cx="7612265" cy="923330"/>
          </a:xfrm>
          <a:prstGeom prst="rect">
            <a:avLst/>
          </a:prstGeom>
          <a:solidFill>
            <a:srgbClr val="C4E3F8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chemeClr val="tx2"/>
                </a:solidFill>
              </a:rPr>
              <a:t>I emnet fællesskaber sætter vi fokus på to elementer</a:t>
            </a:r>
          </a:p>
          <a:p>
            <a:pPr marL="457200" indent="-457200">
              <a:buFont typeface="+mj-lt"/>
              <a:buAutoNum type="arabicPeriod"/>
            </a:pPr>
            <a:r>
              <a:rPr lang="da-DK" b="1" dirty="0">
                <a:solidFill>
                  <a:schemeClr val="tx2"/>
                </a:solidFill>
              </a:rPr>
              <a:t>Børnefælleskaber er </a:t>
            </a:r>
            <a:r>
              <a:rPr lang="da-DK" b="1" dirty="0" err="1">
                <a:solidFill>
                  <a:schemeClr val="tx2"/>
                </a:solidFill>
              </a:rPr>
              <a:t>øvebane</a:t>
            </a:r>
            <a:r>
              <a:rPr lang="da-DK" b="1" dirty="0">
                <a:solidFill>
                  <a:schemeClr val="tx2"/>
                </a:solidFill>
              </a:rPr>
              <a:t> for kommunikation og sprog </a:t>
            </a:r>
          </a:p>
          <a:p>
            <a:pPr marL="457200" indent="-457200">
              <a:buFont typeface="+mj-lt"/>
              <a:buAutoNum type="arabicPeriod"/>
            </a:pPr>
            <a:r>
              <a:rPr lang="da-DK" b="1" dirty="0">
                <a:solidFill>
                  <a:schemeClr val="tx2"/>
                </a:solidFill>
              </a:rPr>
              <a:t>Kommunikation og sprog giver mulighed for at deltage i leg </a:t>
            </a: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00" y="2658533"/>
            <a:ext cx="2630142" cy="2630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6202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79999" y="325369"/>
            <a:ext cx="10596921" cy="1325563"/>
          </a:xfrm>
        </p:spPr>
        <p:txBody>
          <a:bodyPr/>
          <a:lstStyle/>
          <a:p>
            <a:pPr marL="1800"/>
            <a:r>
              <a:rPr lang="da-DK" sz="3200" dirty="0">
                <a:solidFill>
                  <a:schemeClr val="tx2"/>
                </a:solidFill>
                <a:latin typeface="+mn-lt"/>
              </a:rPr>
              <a:t>Kommunikation og sprog mellem børn</a:t>
            </a:r>
          </a:p>
        </p:txBody>
      </p:sp>
      <p:sp>
        <p:nvSpPr>
          <p:cNvPr id="6" name="Pladsholder til indhold 3"/>
          <p:cNvSpPr>
            <a:spLocks noGrp="1"/>
          </p:cNvSpPr>
          <p:nvPr>
            <p:ph sz="half" idx="4294967295"/>
          </p:nvPr>
        </p:nvSpPr>
        <p:spPr>
          <a:xfrm>
            <a:off x="1079999" y="1999695"/>
            <a:ext cx="3301501" cy="432011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Børn får deres væsentligste sproglige input fra voksne. Men de øver sig i at kommunikere og tale i samspil med andre børn.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Især samtaler og interaktioner med børn, der er ældre eller har et stærkt verbalt sprog, giver barnet mulighed for at udvikle og nuancere sit eget sprog</a:t>
            </a:r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431"/>
          <a:stretch/>
        </p:blipFill>
        <p:spPr>
          <a:xfrm>
            <a:off x="4080055" y="3621816"/>
            <a:ext cx="3820031" cy="2726117"/>
          </a:xfrm>
          <a:prstGeom prst="rect">
            <a:avLst/>
          </a:prstGeom>
        </p:spPr>
      </p:pic>
      <p:sp>
        <p:nvSpPr>
          <p:cNvPr id="8" name="Rektangel 7"/>
          <p:cNvSpPr/>
          <p:nvPr/>
        </p:nvSpPr>
        <p:spPr>
          <a:xfrm>
            <a:off x="8305361" y="1934259"/>
            <a:ext cx="3233058" cy="4413674"/>
          </a:xfrm>
          <a:prstGeom prst="rect">
            <a:avLst/>
          </a:prstGeom>
          <a:solidFill>
            <a:srgbClr val="C00000">
              <a:alpha val="87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sz="1700" b="1" dirty="0">
                <a:solidFill>
                  <a:schemeClr val="bg1"/>
                </a:solidFill>
              </a:rPr>
              <a:t>Kommunikation i fællesskaber er ikke kun sprog</a:t>
            </a:r>
          </a:p>
          <a:p>
            <a:endParaRPr lang="da-DK" sz="1700" b="1" dirty="0">
              <a:solidFill>
                <a:schemeClr val="bg1"/>
              </a:solidFill>
            </a:endParaRPr>
          </a:p>
          <a:p>
            <a:r>
              <a:rPr lang="da-DK" sz="1700" b="1" dirty="0">
                <a:solidFill>
                  <a:schemeClr val="bg1"/>
                </a:solidFill>
              </a:rPr>
              <a:t>N</a:t>
            </a:r>
            <a:r>
              <a:rPr lang="da-DK" sz="1700" dirty="0">
                <a:solidFill>
                  <a:schemeClr val="bg1"/>
                </a:solidFill>
              </a:rPr>
              <a:t>ogle børn klarer sig godt sprogligt i interaktioner med voksne, men har svært ved at indgå i fællesskaber med andre børn. </a:t>
            </a:r>
          </a:p>
          <a:p>
            <a:endParaRPr lang="da-DK" sz="1700" dirty="0">
              <a:solidFill>
                <a:schemeClr val="bg1"/>
              </a:solidFill>
            </a:endParaRPr>
          </a:p>
          <a:p>
            <a:r>
              <a:rPr lang="da-DK" sz="1700" dirty="0">
                <a:solidFill>
                  <a:schemeClr val="bg1"/>
                </a:solidFill>
              </a:rPr>
              <a:t>Omvendt kan børn, der ikke er sprogligt stærke, deltage i fællesskaber, fordi de alligevel formår at kommunikere med de andre børn.</a:t>
            </a:r>
          </a:p>
        </p:txBody>
      </p:sp>
      <p:pic>
        <p:nvPicPr>
          <p:cNvPr id="10" name="Billede 9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198"/>
          <a:stretch/>
        </p:blipFill>
        <p:spPr>
          <a:xfrm>
            <a:off x="10937131" y="248436"/>
            <a:ext cx="739789" cy="140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1690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750" y="0"/>
            <a:ext cx="463425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79999" y="325369"/>
            <a:ext cx="10596921" cy="1325563"/>
          </a:xfrm>
        </p:spPr>
        <p:txBody>
          <a:bodyPr/>
          <a:lstStyle/>
          <a:p>
            <a:pPr marL="1800"/>
            <a:r>
              <a:rPr lang="da-DK" sz="3200" dirty="0">
                <a:solidFill>
                  <a:schemeClr val="tx2"/>
                </a:solidFill>
                <a:latin typeface="+mn-lt"/>
              </a:rPr>
              <a:t>Kommunikation og sprog i leg </a:t>
            </a:r>
          </a:p>
        </p:txBody>
      </p:sp>
      <p:sp>
        <p:nvSpPr>
          <p:cNvPr id="3" name="Pladsholder til indhold 3"/>
          <p:cNvSpPr>
            <a:spLocks noGrp="1"/>
          </p:cNvSpPr>
          <p:nvPr>
            <p:ph sz="half" idx="4294967295"/>
          </p:nvPr>
        </p:nvSpPr>
        <p:spPr>
          <a:xfrm>
            <a:off x="1055402" y="1921100"/>
            <a:ext cx="6502348" cy="459087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Legen har et særligt potentiale for at udvikle kommunikation og sprog, fordi børn:</a:t>
            </a:r>
            <a:br>
              <a:rPr lang="da-DK" dirty="0"/>
            </a:br>
            <a:endParaRPr lang="da-DK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da-DK" dirty="0"/>
              <a:t>er særligt engagerede, aktive og kommunikerer meget, mens de leger.</a:t>
            </a:r>
          </a:p>
          <a:p>
            <a:pPr marL="270000" lvl="1" indent="0">
              <a:buNone/>
            </a:pPr>
            <a:endParaRPr lang="da-DK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da-DK" dirty="0"/>
              <a:t>er optagede af at deltage og derfor kommunikerer både sprogligt og kropsligt for at gøre sig gældende i legen og drive legen frem.</a:t>
            </a:r>
          </a:p>
          <a:p>
            <a:pPr marL="270000" lvl="1" indent="0">
              <a:buNone/>
            </a:pPr>
            <a:endParaRPr lang="da-DK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da-DK" dirty="0"/>
              <a:t>udtrykker mening, forhandler og argumenterer i legen.</a:t>
            </a:r>
          </a:p>
        </p:txBody>
      </p:sp>
    </p:spTree>
    <p:extLst>
      <p:ext uri="{BB962C8B-B14F-4D97-AF65-F5344CB8AC3E}">
        <p14:creationId xmlns:p14="http://schemas.microsoft.com/office/powerpoint/2010/main" val="33235236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79999" y="325369"/>
            <a:ext cx="10596921" cy="1325563"/>
          </a:xfrm>
        </p:spPr>
        <p:txBody>
          <a:bodyPr/>
          <a:lstStyle/>
          <a:p>
            <a:pPr marL="1800"/>
            <a:r>
              <a:rPr lang="da-DK" sz="3200" dirty="0">
                <a:solidFill>
                  <a:schemeClr val="tx2"/>
                </a:solidFill>
                <a:latin typeface="+mn-lt"/>
              </a:rPr>
              <a:t>Forskellige indgangsstrategier i leg</a:t>
            </a:r>
          </a:p>
        </p:txBody>
      </p:sp>
      <p:sp>
        <p:nvSpPr>
          <p:cNvPr id="4" name="Tekstfelt 3"/>
          <p:cNvSpPr txBox="1"/>
          <p:nvPr/>
        </p:nvSpPr>
        <p:spPr>
          <a:xfrm>
            <a:off x="1011987" y="2287065"/>
            <a:ext cx="102975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a-DK" sz="2000" dirty="0">
                <a:solidFill>
                  <a:schemeClr val="tx2"/>
                </a:solidFill>
                <a:ea typeface="SegoeUI" charset="0"/>
                <a:cs typeface="SegoeUI" charset="0"/>
              </a:rPr>
              <a:t>Børn udvikler forskellige strategier for at komme ind i legen. </a:t>
            </a:r>
          </a:p>
          <a:p>
            <a:pPr lvl="0"/>
            <a:r>
              <a:rPr lang="da-DK" sz="2000" dirty="0">
                <a:solidFill>
                  <a:schemeClr val="tx2"/>
                </a:solidFill>
                <a:ea typeface="SegoeUI" charset="0"/>
                <a:cs typeface="SegoeUI" charset="0"/>
              </a:rPr>
              <a:t>Her er eksempler på kommunikative og sproglige indgangsstrategier i leg: 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65834401"/>
              </p:ext>
            </p:extLst>
          </p:nvPr>
        </p:nvGraphicFramePr>
        <p:xfrm>
          <a:off x="1140455" y="3157705"/>
          <a:ext cx="9817231" cy="33164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" name="Billede 1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4" r="6718"/>
          <a:stretch/>
        </p:blipFill>
        <p:spPr>
          <a:xfrm>
            <a:off x="8702816" y="325369"/>
            <a:ext cx="3335523" cy="243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8795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lipse 4"/>
          <p:cNvSpPr/>
          <p:nvPr/>
        </p:nvSpPr>
        <p:spPr>
          <a:xfrm>
            <a:off x="6640057" y="5067299"/>
            <a:ext cx="2264685" cy="1692139"/>
          </a:xfrm>
          <a:prstGeom prst="ellipse">
            <a:avLst/>
          </a:prstGeom>
          <a:noFill/>
          <a:ln w="2857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accent5">
                    <a:lumMod val="75000"/>
                  </a:schemeClr>
                </a:solidFill>
              </a:rPr>
              <a:t>Indgangsstrategi er barnets måde at komme med i legen på.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80000" y="325369"/>
            <a:ext cx="6520950" cy="1325563"/>
          </a:xfrm>
        </p:spPr>
        <p:txBody>
          <a:bodyPr>
            <a:normAutofit/>
          </a:bodyPr>
          <a:lstStyle/>
          <a:p>
            <a:pPr marL="1800"/>
            <a:r>
              <a:rPr lang="da-DK" dirty="0">
                <a:solidFill>
                  <a:schemeClr val="tx2"/>
                </a:solidFill>
                <a:latin typeface="+mn-lt"/>
              </a:rPr>
              <a:t>Guidet leg kan understøtte børns sprog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191935" y="2646137"/>
            <a:ext cx="5942290" cy="3916588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b="1" dirty="0"/>
              <a:t>Leg med </a:t>
            </a:r>
            <a:r>
              <a:rPr lang="da-DK" dirty="0"/>
              <a:t>og bidrag med afsæt i legens univers med vendinger, fortællinger og kropssprog, der kan engagere børnene og skabe et særligt rum for legen at udvikle sig i.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b="1" dirty="0"/>
              <a:t>Hav blik for balance</a:t>
            </a:r>
            <a:r>
              <a:rPr lang="da-DK" dirty="0"/>
              <a:t>. Nogle børn kan dominere legen sprogligt, mens andre børn kan have svært ved at finde rum til at udtrykke sig.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b="1" dirty="0"/>
              <a:t>Vær sensitiv og nysgerrig,</a:t>
            </a:r>
            <a:r>
              <a:rPr lang="da-DK" dirty="0"/>
              <a:t> så guidning ikke ødelægger legen eller de fortællinger og sproglige koder, børnene selv har skabt.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b="1" dirty="0"/>
              <a:t>Undersøg og støt indgangsstrategier</a:t>
            </a:r>
            <a:r>
              <a:rPr lang="da-DK" dirty="0"/>
              <a:t> i børnegruppen og lær alle børn dem, så de kan komme med.</a:t>
            </a:r>
          </a:p>
          <a:p>
            <a:pPr>
              <a:buFont typeface="Arial" panose="020B0604020202020204" pitchFamily="34" charset="0"/>
              <a:buChar char="•"/>
            </a:pPr>
            <a:endParaRPr lang="da-DK" b="1" dirty="0"/>
          </a:p>
        </p:txBody>
      </p:sp>
      <p:sp>
        <p:nvSpPr>
          <p:cNvPr id="4" name="Tekstfelt 3"/>
          <p:cNvSpPr txBox="1"/>
          <p:nvPr/>
        </p:nvSpPr>
        <p:spPr>
          <a:xfrm>
            <a:off x="1080000" y="1994481"/>
            <a:ext cx="605422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chemeClr val="tx2"/>
                </a:solidFill>
                <a:ea typeface="SegoeUI" charset="0"/>
                <a:cs typeface="SegoeUI" charset="0"/>
              </a:rPr>
              <a:t>I kan understøtte kommunikation og sprog i legen:</a:t>
            </a:r>
          </a:p>
          <a:p>
            <a:endParaRPr lang="da-DK" dirty="0"/>
          </a:p>
        </p:txBody>
      </p:sp>
      <p:sp>
        <p:nvSpPr>
          <p:cNvPr id="8" name="Tekstfelt 7"/>
          <p:cNvSpPr txBox="1"/>
          <p:nvPr/>
        </p:nvSpPr>
        <p:spPr>
          <a:xfrm>
            <a:off x="9001124" y="4824175"/>
            <a:ext cx="3190875" cy="20313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Cykellegen får nyt (sprogligt) liv når den bliver udvidet med paskontrol:</a:t>
            </a:r>
          </a:p>
          <a:p>
            <a:endParaRPr lang="da-DK" dirty="0"/>
          </a:p>
          <a:p>
            <a:pPr marL="285750" indent="-285750">
              <a:buFontTx/>
              <a:buChar char="-"/>
            </a:pPr>
            <a:r>
              <a:rPr lang="da-DK" dirty="0"/>
              <a:t>”må jeg se dit pas”</a:t>
            </a:r>
          </a:p>
          <a:p>
            <a:pPr marL="285750" indent="-285750">
              <a:buFontTx/>
              <a:buChar char="-"/>
            </a:pPr>
            <a:r>
              <a:rPr lang="da-DK" dirty="0"/>
              <a:t>”du er godkendt og får et stempel”</a:t>
            </a:r>
          </a:p>
        </p:txBody>
      </p:sp>
      <p:pic>
        <p:nvPicPr>
          <p:cNvPr id="10" name="Billed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03"/>
          <a:stretch/>
        </p:blipFill>
        <p:spPr>
          <a:xfrm>
            <a:off x="6934199" y="377278"/>
            <a:ext cx="4791075" cy="418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8511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>
            <a:alpha val="8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bg1"/>
                </a:solidFill>
                <a:latin typeface="+mn-lt"/>
              </a:rPr>
              <a:t>Øvelse: Fællesskaber</a:t>
            </a:r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0618" y="286645"/>
            <a:ext cx="719106" cy="1438212"/>
          </a:xfrm>
          <a:prstGeom prst="rect">
            <a:avLst/>
          </a:prstGeom>
        </p:spPr>
      </p:pic>
      <p:sp>
        <p:nvSpPr>
          <p:cNvPr id="11" name="Tekstfelt 10"/>
          <p:cNvSpPr txBox="1"/>
          <p:nvPr/>
        </p:nvSpPr>
        <p:spPr>
          <a:xfrm>
            <a:off x="1349630" y="2027714"/>
            <a:ext cx="976357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chemeClr val="bg1"/>
                </a:solidFill>
              </a:rPr>
              <a:t>Hurtigskrivning individuelt. Drøft bagefter med en-to kollegaer:</a:t>
            </a:r>
          </a:p>
          <a:p>
            <a:endParaRPr lang="da-DK" sz="20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000" i="1" dirty="0">
                <a:solidFill>
                  <a:schemeClr val="bg1"/>
                </a:solidFill>
              </a:rPr>
              <a:t>Hvornår lykkes vi med at berige børnenes lege på en måde, der udvikler legen og styrker børnenes sprog? Hvorfor lykkes vi i de eksempler?  </a:t>
            </a:r>
          </a:p>
          <a:p>
            <a:endParaRPr lang="da-DK" sz="2000" i="1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000" i="1" dirty="0">
                <a:solidFill>
                  <a:schemeClr val="bg1"/>
                </a:solidFill>
              </a:rPr>
              <a:t>Hvilke kommunikative og sproglige indgangsstrategier bruger vores børn til at komme med i lege? Anvender alle børnene strategierne? 	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sz="2000" i="1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da-DK" sz="2000" dirty="0">
              <a:solidFill>
                <a:schemeClr val="bg1"/>
              </a:solidFill>
            </a:endParaRPr>
          </a:p>
          <a:p>
            <a:r>
              <a:rPr lang="da-DK" sz="2000" dirty="0">
                <a:solidFill>
                  <a:schemeClr val="bg1"/>
                </a:solidFill>
              </a:rPr>
              <a:t>Drøft i plenum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i="1" dirty="0">
                <a:solidFill>
                  <a:schemeClr val="bg1"/>
                </a:solidFill>
              </a:rPr>
              <a:t>Hvad har vi fået øje på?</a:t>
            </a: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8988" y="3918665"/>
            <a:ext cx="3300991" cy="2624333"/>
          </a:xfrm>
          <a:prstGeom prst="rect">
            <a:avLst/>
          </a:prstGeom>
        </p:spPr>
      </p:pic>
      <p:sp>
        <p:nvSpPr>
          <p:cNvPr id="8" name="Højrepil 7"/>
          <p:cNvSpPr/>
          <p:nvPr/>
        </p:nvSpPr>
        <p:spPr>
          <a:xfrm>
            <a:off x="645596" y="2103914"/>
            <a:ext cx="524107" cy="334536"/>
          </a:xfrm>
          <a:prstGeom prst="righ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Højrepil 8"/>
          <p:cNvSpPr/>
          <p:nvPr/>
        </p:nvSpPr>
        <p:spPr>
          <a:xfrm>
            <a:off x="735559" y="4799554"/>
            <a:ext cx="524107" cy="334536"/>
          </a:xfrm>
          <a:prstGeom prst="righ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22979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dsholder til billede 8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4" b="44"/>
          <a:stretch>
            <a:fillRect/>
          </a:stretch>
        </p:blipFill>
        <p:spPr/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60001" y="364784"/>
            <a:ext cx="2951999" cy="6228000"/>
          </a:xfrm>
          <a:solidFill>
            <a:srgbClr val="C4E3F8"/>
          </a:solidFill>
        </p:spPr>
        <p:txBody>
          <a:bodyPr>
            <a:normAutofit/>
          </a:bodyPr>
          <a:lstStyle/>
          <a:p>
            <a:r>
              <a:rPr lang="da-DK" sz="2700" dirty="0">
                <a:solidFill>
                  <a:schemeClr val="tx2"/>
                </a:solidFill>
                <a:latin typeface="+mn-lt"/>
              </a:rPr>
              <a:t>Sproglige rollemodeller</a:t>
            </a:r>
          </a:p>
        </p:txBody>
      </p:sp>
      <p:sp>
        <p:nvSpPr>
          <p:cNvPr id="8" name="TextBox 2"/>
          <p:cNvSpPr txBox="1"/>
          <p:nvPr/>
        </p:nvSpPr>
        <p:spPr>
          <a:xfrm>
            <a:off x="3544711" y="4966605"/>
            <a:ext cx="8294276" cy="1477328"/>
          </a:xfrm>
          <a:prstGeom prst="rect">
            <a:avLst/>
          </a:prstGeom>
          <a:solidFill>
            <a:srgbClr val="C4E3F8"/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da-DK" dirty="0">
                <a:solidFill>
                  <a:schemeClr val="tx2"/>
                </a:solidFill>
                <a:ea typeface="Arial" charset="0"/>
                <a:cs typeface="Arial" charset="0"/>
              </a:rPr>
              <a:t>Nu sætter vi fokus på, at sproglige rollemodeller understøtter kommunikation og sprog når de:</a:t>
            </a:r>
          </a:p>
          <a:p>
            <a:pPr marL="342900" indent="-342900">
              <a:spcAft>
                <a:spcPts val="0"/>
              </a:spcAft>
              <a:buFont typeface="+mj-lt"/>
              <a:buAutoNum type="arabicPeriod"/>
            </a:pPr>
            <a:r>
              <a:rPr lang="da-DK" b="1" dirty="0">
                <a:solidFill>
                  <a:schemeClr val="tx2"/>
                </a:solidFill>
                <a:ea typeface="Arial" charset="0"/>
                <a:cs typeface="Arial" charset="0"/>
              </a:rPr>
              <a:t>Stiller meningsfulde spørgsmål</a:t>
            </a:r>
          </a:p>
          <a:p>
            <a:pPr marL="342900" indent="-342900">
              <a:spcAft>
                <a:spcPts val="0"/>
              </a:spcAft>
              <a:buFont typeface="+mj-lt"/>
              <a:buAutoNum type="arabicPeriod"/>
            </a:pPr>
            <a:r>
              <a:rPr lang="da-DK" b="1" dirty="0">
                <a:solidFill>
                  <a:schemeClr val="tx2"/>
                </a:solidFill>
                <a:ea typeface="Arial" charset="0"/>
                <a:cs typeface="Arial" charset="0"/>
              </a:rPr>
              <a:t>Tager udgangspunkt i barnets perspektiv i samtalen</a:t>
            </a:r>
          </a:p>
          <a:p>
            <a:pPr marL="342900" indent="-342900">
              <a:spcAft>
                <a:spcPts val="0"/>
              </a:spcAft>
              <a:buFont typeface="+mj-lt"/>
              <a:buAutoNum type="arabicPeriod"/>
            </a:pPr>
            <a:r>
              <a:rPr lang="da-DK" b="1" dirty="0">
                <a:solidFill>
                  <a:schemeClr val="tx2"/>
                </a:solidFill>
                <a:ea typeface="Arial" charset="0"/>
                <a:cs typeface="Arial" charset="0"/>
              </a:rPr>
              <a:t>Skaber et rigt fysisk sprogmiljø</a:t>
            </a: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00" y="2658533"/>
            <a:ext cx="2630142" cy="2630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1993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ladsholder til indhold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883" r="20469"/>
          <a:stretch/>
        </p:blipFill>
        <p:spPr>
          <a:xfrm>
            <a:off x="8092446" y="3200400"/>
            <a:ext cx="3999377" cy="3670083"/>
          </a:xfrm>
          <a:prstGeom prst="rect">
            <a:avLst/>
          </a:prstGeom>
        </p:spPr>
      </p:pic>
      <p:grpSp>
        <p:nvGrpSpPr>
          <p:cNvPr id="9" name="Gruppe 8"/>
          <p:cNvGrpSpPr/>
          <p:nvPr/>
        </p:nvGrpSpPr>
        <p:grpSpPr>
          <a:xfrm rot="17748392">
            <a:off x="10308677" y="1591026"/>
            <a:ext cx="1435753" cy="1142214"/>
            <a:chOff x="3824642" y="-623251"/>
            <a:chExt cx="8773425" cy="7384071"/>
          </a:xfrm>
        </p:grpSpPr>
        <p:sp>
          <p:nvSpPr>
            <p:cNvPr id="11" name="Ligebenet trekant 10"/>
            <p:cNvSpPr/>
            <p:nvPr/>
          </p:nvSpPr>
          <p:spPr>
            <a:xfrm rot="7290281">
              <a:off x="5349759" y="490595"/>
              <a:ext cx="5059242" cy="6740861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2" name="Billede 11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2818506">
              <a:off x="8873403" y="4916776"/>
              <a:ext cx="3724664" cy="1844044"/>
            </a:xfrm>
            <a:prstGeom prst="rect">
              <a:avLst/>
            </a:prstGeom>
          </p:spPr>
        </p:pic>
        <p:sp>
          <p:nvSpPr>
            <p:cNvPr id="13" name="Ellipse 12"/>
            <p:cNvSpPr/>
            <p:nvPr/>
          </p:nvSpPr>
          <p:spPr>
            <a:xfrm rot="18218696">
              <a:off x="2283952" y="917439"/>
              <a:ext cx="5149157" cy="206777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80000" y="208715"/>
            <a:ext cx="10323106" cy="1325563"/>
          </a:xfrm>
        </p:spPr>
        <p:txBody>
          <a:bodyPr>
            <a:normAutofit/>
          </a:bodyPr>
          <a:lstStyle/>
          <a:p>
            <a:pPr marL="1800"/>
            <a:r>
              <a:rPr lang="da-DK" sz="3200" dirty="0">
                <a:solidFill>
                  <a:schemeClr val="tx2"/>
                </a:solidFill>
                <a:latin typeface="+mn-lt"/>
              </a:rPr>
              <a:t>1) Sproglige rollemodeller stiller meningsfulde spørgsmål</a:t>
            </a:r>
          </a:p>
        </p:txBody>
      </p:sp>
      <p:sp>
        <p:nvSpPr>
          <p:cNvPr id="14" name="Pladsholder til indhold 3"/>
          <p:cNvSpPr txBox="1">
            <a:spLocks/>
          </p:cNvSpPr>
          <p:nvPr/>
        </p:nvSpPr>
        <p:spPr>
          <a:xfrm>
            <a:off x="1059599" y="1704027"/>
            <a:ext cx="11132401" cy="37456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7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b="0" i="0" kern="1200" baseline="0">
                <a:solidFill>
                  <a:schemeClr val="tx2"/>
                </a:solidFill>
                <a:latin typeface="+mn-lt"/>
                <a:ea typeface="SegoeUI" charset="0"/>
                <a:cs typeface="SegoeUI" charset="0"/>
              </a:defRPr>
            </a:lvl1pPr>
            <a:lvl2pPr marL="54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b="0" i="0" kern="1200">
                <a:solidFill>
                  <a:schemeClr val="tx2"/>
                </a:solidFill>
                <a:latin typeface="+mn-lt"/>
                <a:ea typeface="SegoeUI" charset="0"/>
                <a:cs typeface="SegoeUI" charset="0"/>
              </a:defRPr>
            </a:lvl2pPr>
            <a:lvl3pPr marL="81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b="0" i="0" kern="1200">
                <a:solidFill>
                  <a:schemeClr val="tx2"/>
                </a:solidFill>
                <a:latin typeface="+mn-lt"/>
                <a:ea typeface="SegoeUI" charset="0"/>
                <a:cs typeface="SegoeUI" charset="0"/>
              </a:defRPr>
            </a:lvl3pPr>
            <a:lvl4pPr marL="108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b="0" i="0" kern="1200">
                <a:solidFill>
                  <a:schemeClr val="tx2"/>
                </a:solidFill>
                <a:latin typeface="+mn-lt"/>
                <a:ea typeface="SegoeUI" charset="0"/>
                <a:cs typeface="SegoeUI" charset="0"/>
              </a:defRPr>
            </a:lvl4pPr>
            <a:lvl5pPr marL="135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b="0" i="0" kern="1200">
                <a:solidFill>
                  <a:schemeClr val="tx2"/>
                </a:solidFill>
                <a:latin typeface="+mn-lt"/>
                <a:ea typeface="SegoeUI" charset="0"/>
                <a:cs typeface="SegoeUI" charset="0"/>
              </a:defRPr>
            </a:lvl5pPr>
            <a:lvl6pPr marL="1620000" indent="-270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90000" indent="-270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60000" indent="-270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30000" indent="-270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dirty="0"/>
              <a:t>Meningsfulde spørgsmål er tilpasset barnets udvikling og interesser.</a:t>
            </a:r>
          </a:p>
        </p:txBody>
      </p:sp>
      <p:sp>
        <p:nvSpPr>
          <p:cNvPr id="19" name="Ellipse 18"/>
          <p:cNvSpPr/>
          <p:nvPr/>
        </p:nvSpPr>
        <p:spPr>
          <a:xfrm>
            <a:off x="8669975" y="2245675"/>
            <a:ext cx="1779049" cy="1754609"/>
          </a:xfrm>
          <a:prstGeom prst="ellipse">
            <a:avLst/>
          </a:prstGeom>
          <a:solidFill>
            <a:srgbClr val="4132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200" dirty="0">
                <a:solidFill>
                  <a:schemeClr val="bg1"/>
                </a:solidFill>
                <a:latin typeface="National Regular"/>
              </a:rPr>
              <a:t>Stil ikke for mange spørgsmål – det er krævende og uinteressant for barnet. </a:t>
            </a:r>
          </a:p>
        </p:txBody>
      </p:sp>
      <p:grpSp>
        <p:nvGrpSpPr>
          <p:cNvPr id="6" name="Gruppe 5"/>
          <p:cNvGrpSpPr/>
          <p:nvPr/>
        </p:nvGrpSpPr>
        <p:grpSpPr>
          <a:xfrm>
            <a:off x="890482" y="2151875"/>
            <a:ext cx="7038558" cy="4444729"/>
            <a:chOff x="5342217" y="1971259"/>
            <a:chExt cx="6884339" cy="4318437"/>
          </a:xfrm>
        </p:grpSpPr>
        <p:sp>
          <p:nvSpPr>
            <p:cNvPr id="16" name="Rektangel 15"/>
            <p:cNvSpPr/>
            <p:nvPr/>
          </p:nvSpPr>
          <p:spPr>
            <a:xfrm>
              <a:off x="6107569" y="1971259"/>
              <a:ext cx="6095998" cy="80738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da-DK" sz="1600" b="1" dirty="0">
                  <a:solidFill>
                    <a:srgbClr val="000000"/>
                  </a:solidFill>
                </a:rPr>
                <a:t>Tilbyd sprog</a:t>
              </a:r>
              <a:r>
                <a:rPr lang="da-DK" sz="1600" dirty="0">
                  <a:solidFill>
                    <a:srgbClr val="000000"/>
                  </a:solidFill>
                </a:rPr>
                <a:t>. Benævn og beskriv: ”Jeg kan se, at du er ked af det”. Stil spørgsmål og besvar dem selv, fx ”Er du sulten?” og ”Vi finder noget mad.” </a:t>
              </a:r>
            </a:p>
          </p:txBody>
        </p:sp>
        <p:sp>
          <p:nvSpPr>
            <p:cNvPr id="17" name="Rektangel 16"/>
            <p:cNvSpPr/>
            <p:nvPr/>
          </p:nvSpPr>
          <p:spPr>
            <a:xfrm>
              <a:off x="6107569" y="2985774"/>
              <a:ext cx="6095998" cy="61555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da-DK" sz="1600" b="1" dirty="0">
                  <a:solidFill>
                    <a:srgbClr val="000000"/>
                  </a:solidFill>
                </a:rPr>
                <a:t>Konkrete spørgsmål</a:t>
              </a:r>
              <a:r>
                <a:rPr lang="da-DK" sz="1600" dirty="0">
                  <a:solidFill>
                    <a:srgbClr val="000000"/>
                  </a:solidFill>
                </a:rPr>
                <a:t>, evt. med begrænset mulighed for svar, fx ”Hvad farve er mors nye bil?”</a:t>
              </a:r>
            </a:p>
          </p:txBody>
        </p:sp>
        <p:sp>
          <p:nvSpPr>
            <p:cNvPr id="18" name="Rektangel 17"/>
            <p:cNvSpPr/>
            <p:nvPr/>
          </p:nvSpPr>
          <p:spPr>
            <a:xfrm>
              <a:off x="6095998" y="3746601"/>
              <a:ext cx="6095998" cy="61555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da-DK" sz="1600" b="1" dirty="0">
                  <a:solidFill>
                    <a:srgbClr val="000000"/>
                  </a:solidFill>
                </a:rPr>
                <a:t>Åbne spørgsmål</a:t>
              </a:r>
              <a:r>
                <a:rPr lang="da-DK" sz="1600" dirty="0">
                  <a:solidFill>
                    <a:srgbClr val="000000"/>
                  </a:solidFill>
                </a:rPr>
                <a:t>, men gerne med begrænset svarmulighed, fx ”Hvad kan du bedst lide på legepladsen?”</a:t>
              </a:r>
            </a:p>
          </p:txBody>
        </p:sp>
        <p:sp>
          <p:nvSpPr>
            <p:cNvPr id="20" name="Rektangel 19"/>
            <p:cNvSpPr/>
            <p:nvPr/>
          </p:nvSpPr>
          <p:spPr>
            <a:xfrm>
              <a:off x="6130558" y="4478980"/>
              <a:ext cx="6095998" cy="176428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da-DK" sz="1600" b="1" dirty="0">
                  <a:solidFill>
                    <a:srgbClr val="000000"/>
                  </a:solidFill>
                </a:rPr>
                <a:t>Reflekterende spørgsmål </a:t>
              </a:r>
              <a:r>
                <a:rPr lang="da-DK" sz="1600" dirty="0">
                  <a:solidFill>
                    <a:srgbClr val="000000"/>
                  </a:solidFill>
                </a:rPr>
                <a:t>med begrænset svarmulighed og som kræver, at barnet tænker sig om, fx ”Hvorfor tror du, Anna græder?” </a:t>
              </a:r>
            </a:p>
            <a:p>
              <a:endParaRPr lang="da-DK" sz="1600" dirty="0">
                <a:solidFill>
                  <a:srgbClr val="000000"/>
                </a:solidFill>
              </a:endParaRPr>
            </a:p>
            <a:p>
              <a:endParaRPr lang="da-DK" sz="1600" dirty="0">
                <a:solidFill>
                  <a:srgbClr val="000000"/>
                </a:solidFill>
              </a:endParaRPr>
            </a:p>
            <a:p>
              <a:endParaRPr lang="da-DK" sz="1600" dirty="0">
                <a:solidFill>
                  <a:srgbClr val="000000"/>
                </a:solidFill>
              </a:endParaRPr>
            </a:p>
            <a:p>
              <a:endParaRPr lang="da-DK" sz="1600" dirty="0">
                <a:solidFill>
                  <a:srgbClr val="000000"/>
                </a:solidFill>
              </a:endParaRPr>
            </a:p>
          </p:txBody>
        </p:sp>
        <p:sp>
          <p:nvSpPr>
            <p:cNvPr id="21" name="Rektangel 20"/>
            <p:cNvSpPr/>
            <p:nvPr/>
          </p:nvSpPr>
          <p:spPr>
            <a:xfrm>
              <a:off x="6095998" y="5412533"/>
              <a:ext cx="6095998" cy="87716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da-DK" sz="1600" b="1" dirty="0">
                  <a:solidFill>
                    <a:srgbClr val="000000"/>
                  </a:solidFill>
                </a:rPr>
                <a:t>Fabulerende spørgsmål </a:t>
              </a:r>
              <a:r>
                <a:rPr lang="da-DK" sz="1600" dirty="0">
                  <a:solidFill>
                    <a:srgbClr val="000000"/>
                  </a:solidFill>
                </a:rPr>
                <a:t>med åbne svarmuligheder, der kræver, at barnet reflekterer abstrakt, fx ”Hvordan har du det?” ”Hvordan tror du, det bliver at starte i skole?” </a:t>
              </a:r>
            </a:p>
          </p:txBody>
        </p:sp>
        <p:sp>
          <p:nvSpPr>
            <p:cNvPr id="22" name="Nedadgående pil 21"/>
            <p:cNvSpPr/>
            <p:nvPr/>
          </p:nvSpPr>
          <p:spPr>
            <a:xfrm>
              <a:off x="5580510" y="2725568"/>
              <a:ext cx="276245" cy="2828978"/>
            </a:xfrm>
            <a:prstGeom prst="downArrow">
              <a:avLst>
                <a:gd name="adj1" fmla="val 43568"/>
                <a:gd name="adj2" fmla="val 50000"/>
              </a:avLst>
            </a:prstGeom>
            <a:solidFill>
              <a:srgbClr val="413282"/>
            </a:solidFill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a-DK" sz="1600"/>
            </a:p>
          </p:txBody>
        </p:sp>
        <p:sp>
          <p:nvSpPr>
            <p:cNvPr id="23" name="Ellipse 22"/>
            <p:cNvSpPr/>
            <p:nvPr/>
          </p:nvSpPr>
          <p:spPr>
            <a:xfrm>
              <a:off x="5342217" y="2070966"/>
              <a:ext cx="783015" cy="5986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1600" dirty="0"/>
                <a:t>0 år</a:t>
              </a:r>
            </a:p>
          </p:txBody>
        </p:sp>
        <p:sp>
          <p:nvSpPr>
            <p:cNvPr id="24" name="Ellipse 23"/>
            <p:cNvSpPr/>
            <p:nvPr/>
          </p:nvSpPr>
          <p:spPr>
            <a:xfrm>
              <a:off x="5347543" y="5620951"/>
              <a:ext cx="783015" cy="5986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1600" dirty="0"/>
                <a:t>6 år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374705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3282">
            <a:alpha val="6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79999" y="325370"/>
            <a:ext cx="9254625" cy="1181956"/>
          </a:xfrm>
        </p:spPr>
        <p:txBody>
          <a:bodyPr>
            <a:normAutofit fontScale="90000"/>
          </a:bodyPr>
          <a:lstStyle/>
          <a:p>
            <a:pPr marL="1800"/>
            <a:r>
              <a:rPr lang="da-DK" sz="2000" dirty="0">
                <a:solidFill>
                  <a:schemeClr val="bg1"/>
                </a:solidFill>
              </a:rPr>
              <a:t/>
            </a:r>
            <a:br>
              <a:rPr lang="da-DK" sz="2000" dirty="0">
                <a:solidFill>
                  <a:schemeClr val="bg1"/>
                </a:solidFill>
              </a:rPr>
            </a:br>
            <a:r>
              <a:rPr lang="da-DK" dirty="0">
                <a:solidFill>
                  <a:schemeClr val="bg1"/>
                </a:solidFill>
              </a:rPr>
              <a:t>Lær barnet at sige ”jeg ved”, ”jeg tror”, ”jeg føler”</a:t>
            </a:r>
            <a:endParaRPr lang="da-DK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4" name="Pladsholder til indhold 3"/>
          <p:cNvSpPr txBox="1">
            <a:spLocks/>
          </p:cNvSpPr>
          <p:nvPr/>
        </p:nvSpPr>
        <p:spPr>
          <a:xfrm>
            <a:off x="8427844" y="3473594"/>
            <a:ext cx="3083074" cy="2888504"/>
          </a:xfrm>
          <a:prstGeom prst="rect">
            <a:avLst/>
          </a:prstGeom>
          <a:solidFill>
            <a:srgbClr val="FF4F4F"/>
          </a:solidFill>
        </p:spPr>
        <p:txBody>
          <a:bodyPr>
            <a:normAutofit/>
          </a:bodyPr>
          <a:lstStyle>
            <a:lvl1pPr marL="27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b="0" i="0" kern="1200" baseline="0">
                <a:solidFill>
                  <a:schemeClr val="tx2"/>
                </a:solidFill>
                <a:latin typeface="+mn-lt"/>
                <a:ea typeface="SegoeUI" charset="0"/>
                <a:cs typeface="SegoeUI" charset="0"/>
              </a:defRPr>
            </a:lvl1pPr>
            <a:lvl2pPr marL="54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b="0" i="0" kern="1200">
                <a:solidFill>
                  <a:schemeClr val="tx2"/>
                </a:solidFill>
                <a:latin typeface="+mn-lt"/>
                <a:ea typeface="SegoeUI" charset="0"/>
                <a:cs typeface="SegoeUI" charset="0"/>
              </a:defRPr>
            </a:lvl2pPr>
            <a:lvl3pPr marL="81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b="0" i="0" kern="1200">
                <a:solidFill>
                  <a:schemeClr val="tx2"/>
                </a:solidFill>
                <a:latin typeface="+mn-lt"/>
                <a:ea typeface="SegoeUI" charset="0"/>
                <a:cs typeface="SegoeUI" charset="0"/>
              </a:defRPr>
            </a:lvl3pPr>
            <a:lvl4pPr marL="108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b="0" i="0" kern="1200">
                <a:solidFill>
                  <a:schemeClr val="tx2"/>
                </a:solidFill>
                <a:latin typeface="+mn-lt"/>
                <a:ea typeface="SegoeUI" charset="0"/>
                <a:cs typeface="SegoeUI" charset="0"/>
              </a:defRPr>
            </a:lvl4pPr>
            <a:lvl5pPr marL="135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b="0" i="0" kern="1200">
                <a:solidFill>
                  <a:schemeClr val="tx2"/>
                </a:solidFill>
                <a:latin typeface="+mn-lt"/>
                <a:ea typeface="SegoeUI" charset="0"/>
                <a:cs typeface="SegoeUI" charset="0"/>
              </a:defRPr>
            </a:lvl5pPr>
            <a:lvl6pPr marL="1620000" indent="-270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90000" indent="-270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60000" indent="-270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30000" indent="-270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da-DK" dirty="0">
                <a:solidFill>
                  <a:schemeClr val="bg1"/>
                </a:solidFill>
              </a:rPr>
              <a:t>Brug verberne i samtaler med børnene: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bg1"/>
                </a:solidFill>
              </a:rPr>
              <a:t>Det styrker deres kognitive og sproglige udvikling.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bg1"/>
                </a:solidFill>
              </a:rPr>
              <a:t>De får erfaringer med at udforske, nuancere og dele indre liv.</a:t>
            </a:r>
          </a:p>
        </p:txBody>
      </p:sp>
      <p:pic>
        <p:nvPicPr>
          <p:cNvPr id="5" name="Pladsholder til indhold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000" y="2045884"/>
            <a:ext cx="2934870" cy="4396295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141"/>
          <a:stretch/>
        </p:blipFill>
        <p:spPr>
          <a:xfrm>
            <a:off x="10935575" y="396607"/>
            <a:ext cx="842211" cy="1649277"/>
          </a:xfrm>
          <a:prstGeom prst="rect">
            <a:avLst/>
          </a:prstGeom>
        </p:spPr>
      </p:pic>
      <p:sp>
        <p:nvSpPr>
          <p:cNvPr id="7" name="Tekstfelt 6"/>
          <p:cNvSpPr txBox="1"/>
          <p:nvPr/>
        </p:nvSpPr>
        <p:spPr>
          <a:xfrm>
            <a:off x="4484914" y="2177143"/>
            <a:ext cx="7292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chemeClr val="bg1"/>
                </a:solidFill>
                <a:ea typeface="SegoeUI" charset="0"/>
                <a:cs typeface="SegoeUI" charset="0"/>
              </a:rPr>
              <a:t>”At vide”, ”at tro” og andre udsagnsord, der handler om, hvordan vi har det, er byggesten i barnets sproglige udvikling.</a:t>
            </a:r>
          </a:p>
        </p:txBody>
      </p:sp>
      <p:sp>
        <p:nvSpPr>
          <p:cNvPr id="8" name="Tekstfelt 7"/>
          <p:cNvSpPr txBox="1"/>
          <p:nvPr/>
        </p:nvSpPr>
        <p:spPr>
          <a:xfrm>
            <a:off x="5362644" y="3486685"/>
            <a:ext cx="259515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chemeClr val="bg1"/>
                </a:solidFill>
                <a:ea typeface="SegoeUI" charset="0"/>
                <a:cs typeface="SegoeUI" charset="0"/>
              </a:rPr>
              <a:t>Ord som at ”føle”, ”tro” og ”tænke” finder langsomt vej ind i barnets sprog.</a:t>
            </a:r>
          </a:p>
          <a:p>
            <a:endParaRPr lang="da-DK" sz="2000" dirty="0">
              <a:solidFill>
                <a:schemeClr val="bg1"/>
              </a:solidFill>
              <a:ea typeface="SegoeUI" charset="0"/>
              <a:cs typeface="SegoeUI" charset="0"/>
            </a:endParaRPr>
          </a:p>
          <a:p>
            <a:r>
              <a:rPr lang="da-DK" sz="2000" dirty="0">
                <a:solidFill>
                  <a:schemeClr val="bg1"/>
                </a:solidFill>
                <a:ea typeface="SegoeUI" charset="0"/>
                <a:cs typeface="SegoeUI" charset="0"/>
              </a:rPr>
              <a:t>Barnet begynder at overveje, hvordan barnet selv og andre har det. </a:t>
            </a:r>
          </a:p>
        </p:txBody>
      </p:sp>
      <p:sp>
        <p:nvSpPr>
          <p:cNvPr id="9" name="Ellipse 8"/>
          <p:cNvSpPr/>
          <p:nvPr/>
        </p:nvSpPr>
        <p:spPr>
          <a:xfrm>
            <a:off x="4314480" y="3552986"/>
            <a:ext cx="919120" cy="96407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3-4 år</a:t>
            </a:r>
          </a:p>
        </p:txBody>
      </p:sp>
    </p:spTree>
    <p:extLst>
      <p:ext uri="{BB962C8B-B14F-4D97-AF65-F5344CB8AC3E}">
        <p14:creationId xmlns:p14="http://schemas.microsoft.com/office/powerpoint/2010/main" val="6410516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34799" y="522000"/>
            <a:ext cx="8804551" cy="900000"/>
          </a:xfrm>
        </p:spPr>
        <p:txBody>
          <a:bodyPr>
            <a:normAutofit/>
          </a:bodyPr>
          <a:lstStyle/>
          <a:p>
            <a:pPr marL="1800"/>
            <a:r>
              <a:rPr lang="da-DK" sz="3200" dirty="0">
                <a:solidFill>
                  <a:schemeClr val="tx2"/>
                </a:solidFill>
                <a:latin typeface="+mn-lt"/>
              </a:rPr>
              <a:t>2) Tager udgangspunkt i barnets perspektiv</a:t>
            </a:r>
          </a:p>
        </p:txBody>
      </p:sp>
      <p:sp>
        <p:nvSpPr>
          <p:cNvPr id="5" name="Pladsholder til indhold 2"/>
          <p:cNvSpPr txBox="1">
            <a:spLocks/>
          </p:cNvSpPr>
          <p:nvPr/>
        </p:nvSpPr>
        <p:spPr>
          <a:xfrm>
            <a:off x="1234799" y="2269534"/>
            <a:ext cx="4015876" cy="41222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7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b="0" i="0" kern="1200" baseline="0">
                <a:solidFill>
                  <a:schemeClr val="tx2"/>
                </a:solidFill>
                <a:latin typeface="+mn-lt"/>
                <a:ea typeface="SegoeUI" charset="0"/>
                <a:cs typeface="SegoeUI" charset="0"/>
              </a:defRPr>
            </a:lvl1pPr>
            <a:lvl2pPr marL="54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b="0" i="0" kern="1200">
                <a:solidFill>
                  <a:schemeClr val="tx2"/>
                </a:solidFill>
                <a:latin typeface="+mn-lt"/>
                <a:ea typeface="SegoeUI" charset="0"/>
                <a:cs typeface="SegoeUI" charset="0"/>
              </a:defRPr>
            </a:lvl2pPr>
            <a:lvl3pPr marL="81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b="0" i="0" kern="1200">
                <a:solidFill>
                  <a:schemeClr val="tx2"/>
                </a:solidFill>
                <a:latin typeface="+mn-lt"/>
                <a:ea typeface="SegoeUI" charset="0"/>
                <a:cs typeface="SegoeUI" charset="0"/>
              </a:defRPr>
            </a:lvl3pPr>
            <a:lvl4pPr marL="108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b="0" i="0" kern="1200">
                <a:solidFill>
                  <a:schemeClr val="tx2"/>
                </a:solidFill>
                <a:latin typeface="+mn-lt"/>
                <a:ea typeface="SegoeUI" charset="0"/>
                <a:cs typeface="SegoeUI" charset="0"/>
              </a:defRPr>
            </a:lvl4pPr>
            <a:lvl5pPr marL="135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b="0" i="0" kern="1200">
                <a:solidFill>
                  <a:schemeClr val="tx2"/>
                </a:solidFill>
                <a:latin typeface="+mn-lt"/>
                <a:ea typeface="SegoeUI" charset="0"/>
                <a:cs typeface="SegoeUI" charset="0"/>
              </a:defRPr>
            </a:lvl5pPr>
            <a:lvl6pPr marL="1620000" indent="-270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90000" indent="-270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60000" indent="-270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30000" indent="-270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Børn er engagerede, motiverede og aktive, når de laver noget, der interesserer dem.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Meningsfulde samtaler tager derfor udgangspunkt i børns perspektiver, interesser og input.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Opgaven for den sproglige rollemodel består i at slippe sine egne forestillinger om, hvad samtalen i garderoben eller på turen til legepladsen bør dreje sig om. </a:t>
            </a:r>
          </a:p>
          <a:p>
            <a:pPr marL="0" indent="0">
              <a:buFontTx/>
              <a:buNone/>
            </a:pPr>
            <a:endParaRPr lang="da-DK" sz="1800" dirty="0"/>
          </a:p>
          <a:p>
            <a:pPr marL="0" indent="0">
              <a:buFontTx/>
              <a:buNone/>
            </a:pPr>
            <a:endParaRPr lang="da-DK" sz="1800" dirty="0"/>
          </a:p>
          <a:p>
            <a:pPr marL="0" indent="0">
              <a:buFontTx/>
              <a:buNone/>
            </a:pPr>
            <a:endParaRPr lang="da-DK" sz="1800" dirty="0"/>
          </a:p>
          <a:p>
            <a:pPr marL="0" indent="0">
              <a:buFontTx/>
              <a:buNone/>
            </a:pPr>
            <a:endParaRPr lang="da-DK" sz="1800" dirty="0"/>
          </a:p>
          <a:p>
            <a:pPr marL="0" indent="0">
              <a:buFontTx/>
              <a:buNone/>
            </a:pPr>
            <a:endParaRPr lang="da-DK" sz="1800" dirty="0"/>
          </a:p>
          <a:p>
            <a:pPr marL="0" indent="0">
              <a:buFontTx/>
              <a:buNone/>
            </a:pPr>
            <a:endParaRPr lang="da-DK" sz="1800" dirty="0"/>
          </a:p>
        </p:txBody>
      </p:sp>
      <p:sp>
        <p:nvSpPr>
          <p:cNvPr id="8" name="Tekstfelt 7"/>
          <p:cNvSpPr txBox="1"/>
          <p:nvPr/>
        </p:nvSpPr>
        <p:spPr>
          <a:xfrm>
            <a:off x="1140116" y="1561648"/>
            <a:ext cx="82211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chemeClr val="tx2"/>
                </a:solidFill>
                <a:ea typeface="SegoeUI" charset="0"/>
                <a:cs typeface="SegoeUI" charset="0"/>
              </a:rPr>
              <a:t>Sproglige rollemodeller engagerer børn i meningsfulde samtaler</a:t>
            </a:r>
            <a:r>
              <a:rPr lang="da-DK" sz="2200" dirty="0">
                <a:solidFill>
                  <a:schemeClr val="tx2"/>
                </a:solidFill>
                <a:ea typeface="SegoeUI" charset="0"/>
                <a:cs typeface="SegoeUI" charset="0"/>
              </a:rPr>
              <a:t>.</a:t>
            </a:r>
          </a:p>
          <a:p>
            <a:endParaRPr lang="da-DK" dirty="0"/>
          </a:p>
        </p:txBody>
      </p:sp>
      <p:pic>
        <p:nvPicPr>
          <p:cNvPr id="9" name="Billede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074" y="2269534"/>
            <a:ext cx="4753540" cy="3798612"/>
          </a:xfrm>
          <a:prstGeom prst="rect">
            <a:avLst/>
          </a:prstGeom>
        </p:spPr>
      </p:pic>
      <p:sp>
        <p:nvSpPr>
          <p:cNvPr id="7" name="Ellipse 6"/>
          <p:cNvSpPr/>
          <p:nvPr/>
        </p:nvSpPr>
        <p:spPr>
          <a:xfrm>
            <a:off x="9626092" y="4146076"/>
            <a:ext cx="2301841" cy="2245709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1600" dirty="0">
                <a:solidFill>
                  <a:schemeClr val="tx2"/>
                </a:solidFill>
              </a:rPr>
              <a:t>Trods gode intentioner kan de voksnes perspektiv ofte ende med at blive styrende for samtalerne i dagtilbud</a:t>
            </a:r>
            <a:r>
              <a:rPr lang="da-DK" sz="16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145695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800"/>
            <a:r>
              <a:rPr lang="da-DK" sz="3200" dirty="0">
                <a:solidFill>
                  <a:schemeClr val="tx2"/>
                </a:solidFill>
                <a:latin typeface="+mn-lt"/>
              </a:rPr>
              <a:t>3) </a:t>
            </a:r>
            <a:r>
              <a:rPr lang="da-DK" sz="3200" dirty="0">
                <a:solidFill>
                  <a:schemeClr val="tx2"/>
                </a:solidFill>
                <a:latin typeface="+mn-lt"/>
                <a:ea typeface="Arial" charset="0"/>
                <a:cs typeface="Arial" charset="0"/>
              </a:rPr>
              <a:t>Skaber et rigt fysisk sprogmiljø</a:t>
            </a:r>
            <a:endParaRPr lang="da-DK" sz="3200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5031" y="0"/>
            <a:ext cx="4576970" cy="6858000"/>
          </a:xfrm>
          <a:prstGeom prst="rect">
            <a:avLst/>
          </a:prstGeom>
        </p:spPr>
      </p:pic>
      <p:sp>
        <p:nvSpPr>
          <p:cNvPr id="6" name="Pladsholder til indhold 2"/>
          <p:cNvSpPr txBox="1">
            <a:spLocks/>
          </p:cNvSpPr>
          <p:nvPr/>
        </p:nvSpPr>
        <p:spPr>
          <a:xfrm>
            <a:off x="1080001" y="1692167"/>
            <a:ext cx="6311399" cy="4960882"/>
          </a:xfrm>
          <a:prstGeom prst="rect">
            <a:avLst/>
          </a:prstGeom>
        </p:spPr>
        <p:txBody>
          <a:bodyPr vert="horz" lIns="0" tIns="0" rIns="0" bIns="0" rtlCol="0">
            <a:normAutofit fontScale="92500"/>
          </a:bodyPr>
          <a:lstStyle>
            <a:lvl1pPr marL="27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b="0" i="0" kern="1200" baseline="0">
                <a:solidFill>
                  <a:schemeClr val="tx2"/>
                </a:solidFill>
                <a:latin typeface="+mn-lt"/>
                <a:ea typeface="SegoeUI" charset="0"/>
                <a:cs typeface="SegoeUI" charset="0"/>
              </a:defRPr>
            </a:lvl1pPr>
            <a:lvl2pPr marL="54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b="0" i="0" kern="1200">
                <a:solidFill>
                  <a:schemeClr val="tx2"/>
                </a:solidFill>
                <a:latin typeface="+mn-lt"/>
                <a:ea typeface="SegoeUI" charset="0"/>
                <a:cs typeface="SegoeUI" charset="0"/>
              </a:defRPr>
            </a:lvl2pPr>
            <a:lvl3pPr marL="81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b="0" i="0" kern="1200">
                <a:solidFill>
                  <a:schemeClr val="tx2"/>
                </a:solidFill>
                <a:latin typeface="+mn-lt"/>
                <a:ea typeface="SegoeUI" charset="0"/>
                <a:cs typeface="SegoeUI" charset="0"/>
              </a:defRPr>
            </a:lvl3pPr>
            <a:lvl4pPr marL="108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b="0" i="0" kern="1200">
                <a:solidFill>
                  <a:schemeClr val="tx2"/>
                </a:solidFill>
                <a:latin typeface="+mn-lt"/>
                <a:ea typeface="SegoeUI" charset="0"/>
                <a:cs typeface="SegoeUI" charset="0"/>
              </a:defRPr>
            </a:lvl4pPr>
            <a:lvl5pPr marL="135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b="0" i="0" kern="1200">
                <a:solidFill>
                  <a:schemeClr val="tx2"/>
                </a:solidFill>
                <a:latin typeface="+mn-lt"/>
                <a:ea typeface="SegoeUI" charset="0"/>
                <a:cs typeface="SegoeUI" charset="0"/>
              </a:defRPr>
            </a:lvl5pPr>
            <a:lvl6pPr marL="1620000" indent="-270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90000" indent="-270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60000" indent="-270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30000" indent="-270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Det fysiske sprogmiljø har betydning for børns kommunikation og sprog, fx tidlige erfaringer med skriftsprog fra bøger, plancher og plakater.</a:t>
            </a:r>
          </a:p>
          <a:p>
            <a:pPr marL="0" indent="0">
              <a:buFontTx/>
              <a:buNone/>
            </a:pPr>
            <a:endParaRPr lang="da-DK" sz="800" dirty="0"/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Omgivelserne på stuen og legepladsen har betydning for samtale og sproglig udforskning, fx et roligt hjørne eller en god legekrog. </a:t>
            </a:r>
          </a:p>
          <a:p>
            <a:pPr marL="0" indent="0">
              <a:buNone/>
            </a:pPr>
            <a:endParaRPr lang="da-DK" sz="800" dirty="0"/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Inspirerende omgivelser og materialer kan være bøger, plakater, blyanter, bogstaver, et roligt læse-tæppe under et træ på legepladsen. Brug dem i positive samspil.</a:t>
            </a:r>
            <a:br>
              <a:rPr lang="da-DK" dirty="0"/>
            </a:br>
            <a:endParaRPr lang="da-DK" dirty="0"/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Brug nærmiljøet uden for dagtilbuddet. En gåtur i parken åbner for nye samtaler om naturen og en tur på biblioteket kan åbne en verden af historier og bøger. </a:t>
            </a:r>
          </a:p>
        </p:txBody>
      </p:sp>
      <p:sp>
        <p:nvSpPr>
          <p:cNvPr id="7" name="Rektangel 6"/>
          <p:cNvSpPr/>
          <p:nvPr/>
        </p:nvSpPr>
        <p:spPr>
          <a:xfrm>
            <a:off x="7624297" y="4825230"/>
            <a:ext cx="3124202" cy="2031325"/>
          </a:xfrm>
          <a:prstGeom prst="rect">
            <a:avLst/>
          </a:prstGeom>
          <a:solidFill>
            <a:srgbClr val="413282"/>
          </a:solidFill>
        </p:spPr>
        <p:txBody>
          <a:bodyPr wrap="square">
            <a:sp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Et rigt fysisk sprogmiljø er særligt vigtig for børn fra familier i udsatte positioner. Disse børn har ofte ikke samme erfaringer med skriftsprogligt materiale som andre.</a:t>
            </a:r>
          </a:p>
        </p:txBody>
      </p:sp>
      <p:sp>
        <p:nvSpPr>
          <p:cNvPr id="8" name="Ellipse 7"/>
          <p:cNvSpPr/>
          <p:nvPr/>
        </p:nvSpPr>
        <p:spPr>
          <a:xfrm>
            <a:off x="10400015" y="4624841"/>
            <a:ext cx="715499" cy="7399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4000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9461586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0790" y="0"/>
            <a:ext cx="4661210" cy="689185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200" dirty="0">
                <a:solidFill>
                  <a:schemeClr val="tx2"/>
                </a:solidFill>
                <a:latin typeface="+mn-lt"/>
              </a:rPr>
              <a:t>Fire elementer i et rigt fysisk sprogmiljø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691692063"/>
              </p:ext>
            </p:extLst>
          </p:nvPr>
        </p:nvGraphicFramePr>
        <p:xfrm>
          <a:off x="1086565" y="1729176"/>
          <a:ext cx="7307340" cy="46935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9188730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4"/>
          <p:cNvGrpSpPr/>
          <p:nvPr/>
        </p:nvGrpSpPr>
        <p:grpSpPr>
          <a:xfrm rot="11641806">
            <a:off x="-90454" y="315787"/>
            <a:ext cx="1435753" cy="1142214"/>
            <a:chOff x="3824642" y="-623251"/>
            <a:chExt cx="8773425" cy="7384071"/>
          </a:xfrm>
        </p:grpSpPr>
        <p:sp>
          <p:nvSpPr>
            <p:cNvPr id="7" name="Ligebenet trekant 6"/>
            <p:cNvSpPr/>
            <p:nvPr/>
          </p:nvSpPr>
          <p:spPr>
            <a:xfrm rot="7290281">
              <a:off x="5349759" y="490595"/>
              <a:ext cx="5059242" cy="6740861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8" name="Billede 7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2818506">
              <a:off x="8873403" y="4916776"/>
              <a:ext cx="3724664" cy="1844044"/>
            </a:xfrm>
            <a:prstGeom prst="rect">
              <a:avLst/>
            </a:prstGeom>
          </p:spPr>
        </p:pic>
        <p:sp>
          <p:nvSpPr>
            <p:cNvPr id="10" name="Ellipse 9"/>
            <p:cNvSpPr/>
            <p:nvPr/>
          </p:nvSpPr>
          <p:spPr>
            <a:xfrm rot="18218696">
              <a:off x="2283952" y="917439"/>
              <a:ext cx="5149156" cy="206777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6" name="Billed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2" r="16700"/>
          <a:stretch/>
        </p:blipFill>
        <p:spPr>
          <a:xfrm>
            <a:off x="8220074" y="0"/>
            <a:ext cx="3971926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3349" y="548700"/>
            <a:ext cx="7166251" cy="900000"/>
          </a:xfrm>
        </p:spPr>
        <p:txBody>
          <a:bodyPr/>
          <a:lstStyle/>
          <a:p>
            <a:r>
              <a:rPr lang="da-DK" sz="3200" dirty="0">
                <a:solidFill>
                  <a:schemeClr val="tx2"/>
                </a:solidFill>
                <a:latin typeface="+mn-lt"/>
              </a:rPr>
              <a:t>At være en sproglig rollemodel betyder:</a:t>
            </a:r>
          </a:p>
        </p:txBody>
      </p:sp>
      <p:sp>
        <p:nvSpPr>
          <p:cNvPr id="9" name="Pladsholder til indhold 2"/>
          <p:cNvSpPr>
            <a:spLocks noGrp="1"/>
          </p:cNvSpPr>
          <p:nvPr>
            <p:ph idx="1"/>
          </p:nvPr>
        </p:nvSpPr>
        <p:spPr>
          <a:xfrm>
            <a:off x="1158599" y="1872000"/>
            <a:ext cx="6928125" cy="464310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At man </a:t>
            </a:r>
            <a:r>
              <a:rPr lang="da-DK" b="1" dirty="0"/>
              <a:t>viser børn, hvordan man samtaler</a:t>
            </a:r>
            <a:r>
              <a:rPr lang="da-DK" dirty="0"/>
              <a:t>– ved at samtale med dem.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At man </a:t>
            </a:r>
            <a:r>
              <a:rPr lang="da-DK" b="1" dirty="0"/>
              <a:t>støtter børns samtaler </a:t>
            </a:r>
            <a:r>
              <a:rPr lang="da-DK" dirty="0"/>
              <a:t>ved bl.a. at stille meningsfulde spørgsmål, der er afstemt barnets sproglige udvikling og interesser.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At man </a:t>
            </a:r>
            <a:r>
              <a:rPr lang="da-DK" b="1" dirty="0"/>
              <a:t>engagerer børn i samtaler </a:t>
            </a:r>
            <a:r>
              <a:rPr lang="da-DK" dirty="0"/>
              <a:t>ved at tage udgangspunkt i barnets perspektiv i en samtale. Det vil sige at tale om det, der interesserer barnet.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a-DK" dirty="0"/>
              <a:t>At man </a:t>
            </a:r>
            <a:r>
              <a:rPr lang="da-DK" b="1" dirty="0"/>
              <a:t>skaber rammer for rige sproglige erfaringer, </a:t>
            </a:r>
            <a:r>
              <a:rPr lang="da-DK" dirty="0"/>
              <a:t>bl.a. ved at skabe rige fysiske sprogmiljøer på stuen og legepladsen og bruge miljøerne uden for dagtilbuddet, fx med en tur i parken og på biblioteket. </a:t>
            </a:r>
          </a:p>
        </p:txBody>
      </p:sp>
    </p:spTree>
    <p:extLst>
      <p:ext uri="{BB962C8B-B14F-4D97-AF65-F5344CB8AC3E}">
        <p14:creationId xmlns:p14="http://schemas.microsoft.com/office/powerpoint/2010/main" val="15264568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>
            <a:alpha val="8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Øvelse: Sproglige rollemodeller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535788" y="1992898"/>
            <a:ext cx="8420839" cy="4630925"/>
          </a:xfrm>
        </p:spPr>
        <p:txBody>
          <a:bodyPr/>
          <a:lstStyle/>
          <a:p>
            <a:pPr marL="457200" lvl="1" indent="0">
              <a:buClr>
                <a:schemeClr val="bg1"/>
              </a:buClr>
              <a:buNone/>
            </a:pPr>
            <a:r>
              <a:rPr lang="da-DK" sz="18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Reflekter kort individuelt: </a:t>
            </a:r>
          </a:p>
          <a:p>
            <a:pPr marL="742950" lvl="1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a-DK" sz="1800" i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Find et-to eksempler på:</a:t>
            </a:r>
          </a:p>
          <a:p>
            <a:pPr marL="1012950" lvl="2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a-DK" sz="1800" i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At vi lykkes med at stille meningsfulde spørgsmål afstemt alder og interesse</a:t>
            </a:r>
          </a:p>
          <a:p>
            <a:pPr marL="1012950" lvl="2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a-DK" sz="1800" i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At vi lykkes med at tage afsæt i barnets perspektiv i samtaler</a:t>
            </a:r>
          </a:p>
          <a:p>
            <a:pPr marL="727200" lvl="2" indent="0">
              <a:buClr>
                <a:schemeClr val="bg1"/>
              </a:buClr>
              <a:buNone/>
            </a:pPr>
            <a:endParaRPr lang="da-DK" sz="18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457200" lvl="1" indent="0">
              <a:buClr>
                <a:schemeClr val="bg1"/>
              </a:buClr>
              <a:buNone/>
            </a:pPr>
            <a:r>
              <a:rPr lang="da-DK" sz="18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Gå sammen i grupper af tre-fire. </a:t>
            </a:r>
          </a:p>
          <a:p>
            <a:pPr marL="457200" lvl="1" indent="0">
              <a:buClr>
                <a:schemeClr val="bg1"/>
              </a:buClr>
              <a:buNone/>
            </a:pPr>
            <a:r>
              <a:rPr lang="da-DK" sz="1800" i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Del og drøft jeres eksempler</a:t>
            </a:r>
          </a:p>
          <a:p>
            <a:pPr marL="742950" lvl="1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a-DK" sz="1800" i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Hvorfor fungerede du/vi som gode rollemodeller i eksemplerne?</a:t>
            </a:r>
          </a:p>
          <a:p>
            <a:pPr marL="742950" lvl="1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a-DK" sz="1800" i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Er der også situationer, hvor vi ikke lykkes? Hvorfor?</a:t>
            </a:r>
          </a:p>
          <a:p>
            <a:pPr marL="457200" lvl="1" indent="0">
              <a:buClr>
                <a:schemeClr val="bg1"/>
              </a:buClr>
              <a:buNone/>
            </a:pPr>
            <a:endParaRPr lang="da-DK" sz="1800" i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457200" lvl="1" indent="0">
              <a:buClr>
                <a:schemeClr val="bg1"/>
              </a:buClr>
              <a:buNone/>
            </a:pPr>
            <a:endParaRPr lang="da-DK" sz="18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53516" y="355857"/>
            <a:ext cx="724309" cy="1448618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937" y="4632686"/>
            <a:ext cx="2619375" cy="2082439"/>
          </a:xfrm>
          <a:prstGeom prst="rect">
            <a:avLst/>
          </a:prstGeom>
        </p:spPr>
      </p:pic>
      <p:sp>
        <p:nvSpPr>
          <p:cNvPr id="8" name="Højrepil 7"/>
          <p:cNvSpPr/>
          <p:nvPr/>
        </p:nvSpPr>
        <p:spPr>
          <a:xfrm>
            <a:off x="1236306" y="4195415"/>
            <a:ext cx="524107" cy="334536"/>
          </a:xfrm>
          <a:prstGeom prst="righ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Højrepil 9"/>
          <p:cNvSpPr/>
          <p:nvPr/>
        </p:nvSpPr>
        <p:spPr>
          <a:xfrm>
            <a:off x="1236307" y="1986277"/>
            <a:ext cx="524107" cy="334536"/>
          </a:xfrm>
          <a:prstGeom prst="righ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14437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 txBox="1">
            <a:spLocks/>
          </p:cNvSpPr>
          <p:nvPr/>
        </p:nvSpPr>
        <p:spPr>
          <a:xfrm>
            <a:off x="340242" y="322255"/>
            <a:ext cx="2951999" cy="6228000"/>
          </a:xfrm>
          <a:prstGeom prst="rect">
            <a:avLst/>
          </a:prstGeom>
          <a:solidFill>
            <a:srgbClr val="C4E3F8"/>
          </a:solidFill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1"/>
            <a:r>
              <a:rPr lang="da-DK" sz="900" dirty="0">
                <a:solidFill>
                  <a:schemeClr val="tx2"/>
                </a:solidFill>
              </a:rPr>
              <a:t/>
            </a:r>
            <a:br>
              <a:rPr lang="da-DK" sz="900" dirty="0">
                <a:solidFill>
                  <a:schemeClr val="tx2"/>
                </a:solidFill>
              </a:rPr>
            </a:br>
            <a:r>
              <a:rPr lang="da-DK" sz="900" dirty="0">
                <a:solidFill>
                  <a:schemeClr val="tx2"/>
                </a:solidFill>
              </a:rPr>
              <a:t/>
            </a:r>
            <a:br>
              <a:rPr lang="da-DK" sz="900" dirty="0">
                <a:solidFill>
                  <a:schemeClr val="tx2"/>
                </a:solidFill>
              </a:rPr>
            </a:br>
            <a:r>
              <a:rPr lang="da-DK" sz="2700" b="1" dirty="0">
                <a:solidFill>
                  <a:schemeClr val="tx2"/>
                </a:solidFill>
              </a:rPr>
              <a:t>Opsamling</a:t>
            </a:r>
          </a:p>
        </p:txBody>
      </p:sp>
      <p:sp>
        <p:nvSpPr>
          <p:cNvPr id="8" name="Rectangle 5"/>
          <p:cNvSpPr/>
          <p:nvPr/>
        </p:nvSpPr>
        <p:spPr>
          <a:xfrm>
            <a:off x="4087656" y="480943"/>
            <a:ext cx="6383144" cy="242030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1600"/>
              </a:spcAft>
            </a:pPr>
            <a:r>
              <a:rPr lang="da-DK" b="1" dirty="0">
                <a:solidFill>
                  <a:schemeClr val="bg1"/>
                </a:solidFill>
              </a:rPr>
              <a:t>Reflektér i fællesskab over:</a:t>
            </a:r>
          </a:p>
          <a:p>
            <a:pPr marL="514350" indent="-514350">
              <a:spcAft>
                <a:spcPts val="1600"/>
              </a:spcAft>
              <a:buFont typeface="+mj-lt"/>
              <a:buAutoNum type="arabicPeriod"/>
            </a:pPr>
            <a:r>
              <a:rPr lang="da-DK" dirty="0">
                <a:solidFill>
                  <a:schemeClr val="bg1"/>
                </a:solidFill>
              </a:rPr>
              <a:t>Hvilke indsigter har vi fået om læreplanstemaet kommunikation og sprog? </a:t>
            </a:r>
          </a:p>
          <a:p>
            <a:pPr marL="514350" indent="-514350">
              <a:spcAft>
                <a:spcPts val="1600"/>
              </a:spcAft>
              <a:buFont typeface="+mj-lt"/>
              <a:buAutoNum type="arabicPeriod"/>
            </a:pPr>
            <a:r>
              <a:rPr lang="da-DK" dirty="0">
                <a:solidFill>
                  <a:schemeClr val="bg1"/>
                </a:solidFill>
              </a:rPr>
              <a:t>Hvilke nye perspektiver har vi fået på vores egen praksis?</a:t>
            </a:r>
          </a:p>
          <a:p>
            <a:pPr marL="514350" indent="-514350">
              <a:spcAft>
                <a:spcPts val="1600"/>
              </a:spcAft>
              <a:buFont typeface="+mj-lt"/>
              <a:buAutoNum type="arabicPeriod"/>
            </a:pPr>
            <a:r>
              <a:rPr lang="da-DK" dirty="0">
                <a:solidFill>
                  <a:schemeClr val="bg1"/>
                </a:solidFill>
              </a:rPr>
              <a:t>Hvad vil vi gerne arbejde videre med? </a:t>
            </a:r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8428" y="70430"/>
            <a:ext cx="410513" cy="821026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7656" y="2959145"/>
            <a:ext cx="6383144" cy="3591110"/>
          </a:xfrm>
          <a:prstGeom prst="rect">
            <a:avLst/>
          </a:prstGeom>
        </p:spPr>
      </p:pic>
      <p:pic>
        <p:nvPicPr>
          <p:cNvPr id="9" name="Billed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00" y="2658533"/>
            <a:ext cx="2630142" cy="2630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337317"/>
      </p:ext>
    </p:extLst>
  </p:cSld>
  <p:clrMapOvr>
    <a:masterClrMapping/>
  </p:clrMapOvr>
</p:sld>
</file>

<file path=ppt/theme/theme1.xml><?xml version="1.0" encoding="utf-8"?>
<a:theme xmlns:a="http://schemas.openxmlformats.org/drawingml/2006/main" name="EVA_2017">
  <a:themeElements>
    <a:clrScheme name="EVA_2017_Farver">
      <a:dk1>
        <a:srgbClr val="413282"/>
      </a:dk1>
      <a:lt1>
        <a:srgbClr val="FFFFFF"/>
      </a:lt1>
      <a:dk2>
        <a:srgbClr val="000000"/>
      </a:dk2>
      <a:lt2>
        <a:srgbClr val="E2E2E2"/>
      </a:lt2>
      <a:accent1>
        <a:srgbClr val="413282"/>
      </a:accent1>
      <a:accent2>
        <a:srgbClr val="FF5050"/>
      </a:accent2>
      <a:accent3>
        <a:srgbClr val="82BEF5"/>
      </a:accent3>
      <a:accent4>
        <a:srgbClr val="FFD300"/>
      </a:accent4>
      <a:accent5>
        <a:srgbClr val="69BD54"/>
      </a:accent5>
      <a:accent6>
        <a:srgbClr val="A0A078"/>
      </a:accent6>
      <a:hlink>
        <a:srgbClr val="5996D7"/>
      </a:hlink>
      <a:folHlink>
        <a:srgbClr val="6B59AB"/>
      </a:folHlink>
    </a:clrScheme>
    <a:fontScheme name="EVA_2017_Skrifter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EVA_2017" id="{EB3A4363-268E-44CA-AF00-6590D22F3E03}" vid="{A0714751-B86F-49CC-A06E-BEBA40633959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13025</TotalTime>
  <Words>2796</Words>
  <Application>Microsoft Office PowerPoint</Application>
  <PresentationFormat>Widescreen</PresentationFormat>
  <Paragraphs>289</Paragraphs>
  <Slides>30</Slides>
  <Notes>26</Notes>
  <HiddenSlides>2</HiddenSlides>
  <MMClips>0</MMClips>
  <ScaleCrop>false</ScaleCrop>
  <HeadingPairs>
    <vt:vector size="8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30</vt:i4>
      </vt:variant>
      <vt:variant>
        <vt:lpstr>Brugerdefinerede slideshow</vt:lpstr>
      </vt:variant>
      <vt:variant>
        <vt:i4>1</vt:i4>
      </vt:variant>
    </vt:vector>
  </HeadingPairs>
  <TitlesOfParts>
    <vt:vector size="38" baseType="lpstr">
      <vt:lpstr>Arial</vt:lpstr>
      <vt:lpstr>Calibri</vt:lpstr>
      <vt:lpstr>Georgia</vt:lpstr>
      <vt:lpstr>National Regular</vt:lpstr>
      <vt:lpstr>SegoeUI</vt:lpstr>
      <vt:lpstr>Wingdings</vt:lpstr>
      <vt:lpstr>EVA_2017</vt:lpstr>
      <vt:lpstr>Modul om kommunikation og sprog  - oplæg og øvelser</vt:lpstr>
      <vt:lpstr>Til leder, konsulent eller faglige fyrtårne</vt:lpstr>
      <vt:lpstr>Formål og anvendelse</vt:lpstr>
      <vt:lpstr>Program</vt:lpstr>
      <vt:lpstr>Kommunikation og sprog i dagtilbud</vt:lpstr>
      <vt:lpstr>Kommunikation og sprog i dagtilbud</vt:lpstr>
      <vt:lpstr>Kommunikation og sprog i dagtilbud</vt:lpstr>
      <vt:lpstr>Kommunikation og sprog i dagtilbud</vt:lpstr>
      <vt:lpstr>Interaktioner</vt:lpstr>
      <vt:lpstr>Mange og meningsfulde interaktioner udvikler børns sprog</vt:lpstr>
      <vt:lpstr>1) Kvantiteten af sproglige input</vt:lpstr>
      <vt:lpstr>2) Kvaliteten i sproglige input</vt:lpstr>
      <vt:lpstr>Forældresamarbejde om børns sproglige udvikling</vt:lpstr>
      <vt:lpstr> Børn i sprogligt udsatte positioner</vt:lpstr>
      <vt:lpstr>Øvelse: Interaktioner</vt:lpstr>
      <vt:lpstr>PowerPoint-præsentation</vt:lpstr>
      <vt:lpstr>Kommunikation og sprog mellem børn</vt:lpstr>
      <vt:lpstr>Kommunikation og sprog i leg </vt:lpstr>
      <vt:lpstr>Forskellige indgangsstrategier i leg</vt:lpstr>
      <vt:lpstr>Guidet leg kan understøtte børns sprog</vt:lpstr>
      <vt:lpstr>Øvelse: Fællesskaber</vt:lpstr>
      <vt:lpstr>Sproglige rollemodeller</vt:lpstr>
      <vt:lpstr>1) Sproglige rollemodeller stiller meningsfulde spørgsmål</vt:lpstr>
      <vt:lpstr> Lær barnet at sige ”jeg ved”, ”jeg tror”, ”jeg føler”</vt:lpstr>
      <vt:lpstr>2) Tager udgangspunkt i barnets perspektiv</vt:lpstr>
      <vt:lpstr>3) Skaber et rigt fysisk sprogmiljø</vt:lpstr>
      <vt:lpstr>Fire elementer i et rigt fysisk sprogmiljø</vt:lpstr>
      <vt:lpstr>At være en sproglig rollemodel betyder:</vt:lpstr>
      <vt:lpstr>Øvelse: Sproglige rollemodeller</vt:lpstr>
      <vt:lpstr>PowerPoint-præsentation</vt:lpstr>
      <vt:lpstr>Samspil og relationer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Microsoft Office-bruger</dc:creator>
  <cp:lastModifiedBy>Maria Margrethe Hestbech</cp:lastModifiedBy>
  <cp:revision>581</cp:revision>
  <cp:lastPrinted>2018-06-20T09:26:56Z</cp:lastPrinted>
  <dcterms:created xsi:type="dcterms:W3CDTF">2018-05-27T14:23:40Z</dcterms:created>
  <dcterms:modified xsi:type="dcterms:W3CDTF">2023-04-02T23:49:54Z</dcterms:modified>
</cp:coreProperties>
</file>